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8" r:id="rId2"/>
  </p:sldMasterIdLst>
  <p:notesMasterIdLst>
    <p:notesMasterId r:id="rId100"/>
  </p:notesMasterIdLst>
  <p:sldIdLst>
    <p:sldId id="332" r:id="rId3"/>
    <p:sldId id="278" r:id="rId4"/>
    <p:sldId id="328" r:id="rId5"/>
    <p:sldId id="279" r:id="rId6"/>
    <p:sldId id="269" r:id="rId7"/>
    <p:sldId id="256" r:id="rId8"/>
    <p:sldId id="355" r:id="rId9"/>
    <p:sldId id="330" r:id="rId10"/>
    <p:sldId id="342" r:id="rId11"/>
    <p:sldId id="331" r:id="rId12"/>
    <p:sldId id="257" r:id="rId13"/>
    <p:sldId id="273" r:id="rId14"/>
    <p:sldId id="259" r:id="rId15"/>
    <p:sldId id="343" r:id="rId16"/>
    <p:sldId id="260" r:id="rId17"/>
    <p:sldId id="356" r:id="rId18"/>
    <p:sldId id="357" r:id="rId19"/>
    <p:sldId id="268" r:id="rId20"/>
    <p:sldId id="267" r:id="rId21"/>
    <p:sldId id="266" r:id="rId22"/>
    <p:sldId id="265" r:id="rId23"/>
    <p:sldId id="321" r:id="rId24"/>
    <p:sldId id="274" r:id="rId25"/>
    <p:sldId id="322" r:id="rId26"/>
    <p:sldId id="358" r:id="rId27"/>
    <p:sldId id="359" r:id="rId28"/>
    <p:sldId id="353" r:id="rId29"/>
    <p:sldId id="360" r:id="rId30"/>
    <p:sldId id="361" r:id="rId31"/>
    <p:sldId id="277" r:id="rId32"/>
    <p:sldId id="329" r:id="rId33"/>
    <p:sldId id="336" r:id="rId34"/>
    <p:sldId id="338" r:id="rId35"/>
    <p:sldId id="339" r:id="rId36"/>
    <p:sldId id="327" r:id="rId37"/>
    <p:sldId id="333" r:id="rId38"/>
    <p:sldId id="280" r:id="rId39"/>
    <p:sldId id="281" r:id="rId40"/>
    <p:sldId id="282" r:id="rId41"/>
    <p:sldId id="340" r:id="rId42"/>
    <p:sldId id="341" r:id="rId43"/>
    <p:sldId id="264" r:id="rId44"/>
    <p:sldId id="263" r:id="rId45"/>
    <p:sldId id="262" r:id="rId46"/>
    <p:sldId id="261" r:id="rId47"/>
    <p:sldId id="323" r:id="rId48"/>
    <p:sldId id="270" r:id="rId49"/>
    <p:sldId id="324" r:id="rId50"/>
    <p:sldId id="271" r:id="rId51"/>
    <p:sldId id="272" r:id="rId52"/>
    <p:sldId id="362" r:id="rId53"/>
    <p:sldId id="302" r:id="rId54"/>
    <p:sldId id="303" r:id="rId55"/>
    <p:sldId id="304" r:id="rId56"/>
    <p:sldId id="354" r:id="rId57"/>
    <p:sldId id="305" r:id="rId58"/>
    <p:sldId id="286" r:id="rId59"/>
    <p:sldId id="291" r:id="rId60"/>
    <p:sldId id="287" r:id="rId61"/>
    <p:sldId id="309" r:id="rId62"/>
    <p:sldId id="306" r:id="rId63"/>
    <p:sldId id="308" r:id="rId64"/>
    <p:sldId id="307" r:id="rId65"/>
    <p:sldId id="290" r:id="rId66"/>
    <p:sldId id="334" r:id="rId67"/>
    <p:sldId id="344" r:id="rId68"/>
    <p:sldId id="288" r:id="rId69"/>
    <p:sldId id="289" r:id="rId70"/>
    <p:sldId id="292" r:id="rId71"/>
    <p:sldId id="293" r:id="rId72"/>
    <p:sldId id="294" r:id="rId73"/>
    <p:sldId id="295" r:id="rId74"/>
    <p:sldId id="320" r:id="rId75"/>
    <p:sldId id="345" r:id="rId76"/>
    <p:sldId id="346" r:id="rId77"/>
    <p:sldId id="296" r:id="rId78"/>
    <p:sldId id="351" r:id="rId79"/>
    <p:sldId id="297" r:id="rId80"/>
    <p:sldId id="325" r:id="rId81"/>
    <p:sldId id="298" r:id="rId82"/>
    <p:sldId id="337" r:id="rId83"/>
    <p:sldId id="347" r:id="rId84"/>
    <p:sldId id="348" r:id="rId85"/>
    <p:sldId id="349" r:id="rId86"/>
    <p:sldId id="350" r:id="rId87"/>
    <p:sldId id="314" r:id="rId88"/>
    <p:sldId id="301" r:id="rId89"/>
    <p:sldId id="300" r:id="rId90"/>
    <p:sldId id="299" r:id="rId91"/>
    <p:sldId id="313" r:id="rId92"/>
    <p:sldId id="310" r:id="rId93"/>
    <p:sldId id="311" r:id="rId94"/>
    <p:sldId id="312" r:id="rId95"/>
    <p:sldId id="315" r:id="rId96"/>
    <p:sldId id="318" r:id="rId97"/>
    <p:sldId id="319" r:id="rId98"/>
    <p:sldId id="326" r:id="rId9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2" autoAdjust="0"/>
    <p:restoredTop sz="59658" autoAdjust="0"/>
  </p:normalViewPr>
  <p:slideViewPr>
    <p:cSldViewPr>
      <p:cViewPr varScale="1">
        <p:scale>
          <a:sx n="60" d="100"/>
          <a:sy n="60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1282F-1ECB-4C15-B3CF-99D917E7378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7A35F-8E68-48A6-A5DD-D57CD5B07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6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Магнитно-резонансная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холангиопанкреатография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(МРХПГ) - это особый вид магнитно-резонансной томографии, которая создает детальные изображения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гепатобилиарной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панкреатической систем, куда относится печень, желчный пузырь, желчные протоки, поджелудочная железа и ее проток.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FD7A-9B70-464E-82B2-4C0CEFE0BD8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2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F5C0-4132-4915-9417-BF18D851D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5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9E98-CA40-4C4D-98A5-F4EC9055A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5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90EB-7A05-4F4B-B5C0-469EDBD26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7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3EEA-AB19-42BD-917B-F1337B35D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3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B057-08A8-4CBC-8931-2F3E67000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8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CA93-71BC-4775-B9EB-91F6DB504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1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A0C2-73AF-499D-93D6-2851C26D7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66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08 h 2182"/>
                <a:gd name="T4" fmla="*/ 6381 w 4897"/>
                <a:gd name="T5" fmla="*/ 1308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D947-54E9-4E47-929D-2DD0E8C4D477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7681-9411-4875-9527-921DF9C3E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6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4B83B-BC6F-4F01-9199-FDE49517A9E9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EC37-E0C3-4171-A99C-AD95EB7BE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01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2451-5B6A-45D7-9C59-C4D64E412925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414C-A28B-4237-9871-5C32E21BA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02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FF534-A52E-424B-8096-D55F3C323FE5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9A604-654E-46F2-808C-64217204E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1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3A12-4746-4A1F-9C6B-02D68A007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0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1FBB-13D1-4976-838F-DE710662717F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7AFF-CF18-422A-BBD1-BC167E548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51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5E035-9FDC-4CD9-A7E7-53D3399FFF09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1AB2-1115-4092-B900-4E3A53C48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13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E65B-046A-44C5-8430-D45D6E84CB79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7A9BE-1626-4ADE-BC32-8490910FE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7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7463-C384-4AA4-89A2-0FB45BBB5E0D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5ABBC-63FE-4F66-83CA-730785DD2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12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221C-8E0F-4A0B-8CF1-D52B1F5DC85A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C3E8-38B3-4E2D-B7AD-306E02B0D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5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0D33-8FCC-4719-B447-C63743D4BD03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445D-6090-41C9-9111-C6C52F483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52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9736-23EE-42E1-B03F-3D6E453C24C6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80120-5335-4A4D-9547-A37094565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4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E035D-4AE4-4991-9BB2-3FBD49DCD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9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0066-3CCD-4DE2-BED1-8CFB9F2F9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9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AED41-EB6B-4AAC-BE12-3EC7D1FD0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5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C61AC-4473-4E9D-94B2-770A5AC28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5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B0D3-F1F6-4937-9C45-3BD145F6C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5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65DEA-B2B4-4404-BE9A-96A1D3410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2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AAAFA-C576-466C-BB11-E49F9616E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6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478F69-F2A7-42F8-A3CE-81F14BA63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82 h 2182"/>
                <a:gd name="T4" fmla="*/ 6381 w 4897"/>
                <a:gd name="T5" fmla="*/ 382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57 h 2182"/>
                <a:gd name="T4" fmla="*/ 6381 w 4897"/>
                <a:gd name="T5" fmla="*/ 357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E860F08-F9FC-445C-B45B-7CE28C3D0999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59C54D7-8A1D-4F19-A442-0F71AFBFB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sz="4200" dirty="0" smtClean="0">
                <a:latin typeface="Lucida Console" pitchFamily="49" charset="0"/>
              </a:rPr>
              <a:t>ПОСТХОЛЕЦИСТЭКТОМИЧЕСКИЙ</a:t>
            </a:r>
            <a:br>
              <a:rPr lang="ru-RU" sz="4200" dirty="0" smtClean="0">
                <a:latin typeface="Lucida Console" pitchFamily="49" charset="0"/>
              </a:rPr>
            </a:br>
            <a:r>
              <a:rPr lang="ru-RU" sz="4200" dirty="0" smtClean="0">
                <a:latin typeface="Lucida Console" pitchFamily="49" charset="0"/>
              </a:rPr>
              <a:t/>
            </a:r>
            <a:br>
              <a:rPr lang="ru-RU" sz="4200" dirty="0" smtClean="0">
                <a:latin typeface="Lucida Console" pitchFamily="49" charset="0"/>
              </a:rPr>
            </a:br>
            <a:r>
              <a:rPr lang="ru-RU" sz="4200" dirty="0" smtClean="0">
                <a:latin typeface="Lucida Console" pitchFamily="49" charset="0"/>
              </a:rPr>
              <a:t> СИНДРОМ</a:t>
            </a:r>
            <a:r>
              <a:rPr lang="en-US" sz="4200" dirty="0" smtClean="0">
                <a:latin typeface="Lucida Console" pitchFamily="49" charset="0"/>
              </a:rPr>
              <a:t/>
            </a:r>
            <a:br>
              <a:rPr lang="en-US" sz="4200" dirty="0" smtClean="0">
                <a:latin typeface="Lucida Console" pitchFamily="49" charset="0"/>
              </a:rPr>
            </a:br>
            <a:r>
              <a:rPr lang="en-US" sz="4200" dirty="0">
                <a:latin typeface="Lucida Console" pitchFamily="49" charset="0"/>
              </a:rPr>
              <a:t/>
            </a:r>
            <a:br>
              <a:rPr lang="en-US" sz="4200" dirty="0">
                <a:latin typeface="Lucida Console" pitchFamily="49" charset="0"/>
              </a:rPr>
            </a:br>
            <a:r>
              <a:rPr lang="ru-RU" sz="4200" dirty="0" smtClean="0">
                <a:latin typeface="Lucida Console" pitchFamily="49" charset="0"/>
              </a:rPr>
              <a:t>     Доцент </a:t>
            </a:r>
            <a:r>
              <a:rPr lang="ru-RU" sz="4200" dirty="0" err="1" smtClean="0">
                <a:latin typeface="Lucida Console" pitchFamily="49" charset="0"/>
              </a:rPr>
              <a:t>Д.В.Волков</a:t>
            </a:r>
            <a:endParaRPr lang="ru-RU" sz="4200" dirty="0" smtClean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effectLst/>
              </a:rPr>
              <a:t>технические погрешности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</a:rPr>
              <a:t>    1. Отсутствие четкой визуализации элементов печеночно-двенадцатиперстной связки.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</a:rPr>
              <a:t>    2. Неправильная тактика при внезапно возникшем кровотечении.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</a:rPr>
              <a:t>     3. Неправильная тактика при «свежем» повреждении гепатикохоледоха.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</a:rPr>
              <a:t>     4. Оставление части желчного пузыря и излишне длинной культи пузырного протока.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</a:rPr>
              <a:t>     5. Нарушение техники наложения глухого шва гепатикохоледоха.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</a:rPr>
              <a:t>     6. Технические погрешности при наложении холедоходуоденоанастомоза.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</a:rPr>
              <a:t>     7. Технические погрешности при проведении рассечения БДС.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63"/>
            <a:ext cx="8229600" cy="6357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I</a:t>
            </a:r>
            <a:r>
              <a:rPr lang="ru-RU" sz="2800" b="1" dirty="0" smtClean="0"/>
              <a:t>.	Заболевания желчных путей (истинный ПХЭС):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1.Органические поражения желчных протоков: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а) Не корригированные при первичной операции: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err="1" smtClean="0"/>
              <a:t>холангиолитиаз</a:t>
            </a: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стриктуры протоков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кистозная трансформация желчных протоков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стеноз БДС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спазм БДС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недостаточность или </a:t>
            </a:r>
            <a:r>
              <a:rPr lang="ru-RU" sz="2800" dirty="0" err="1" smtClean="0"/>
              <a:t>полипозные</a:t>
            </a:r>
            <a:r>
              <a:rPr lang="ru-RU" sz="2800" dirty="0" smtClean="0"/>
              <a:t> изменения БДС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 smtClean="0"/>
              <a:t>парафатериальные</a:t>
            </a:r>
            <a:r>
              <a:rPr lang="ru-RU" sz="2800" dirty="0" smtClean="0"/>
              <a:t> дивертикулы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холангит 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214313"/>
            <a:ext cx="8229600" cy="664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б) Возникшие после операции: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рубцовые стриктуры желчных путей: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остаточный желчный пузырь;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избыточная культя пузырного протока;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инородные тела желчных протоков;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невриномы в области оставшейся шейки желчного пузыря или культи пузырного протока;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холангит;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желчные свищи;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паразитарные инвазии </a:t>
            </a:r>
            <a:endParaRPr lang="ru-RU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2. Функциональные заболевания желчных протоков: 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нарушение моторики желчевыводящих путей, БДС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3"/>
            <a:ext cx="8229600" cy="652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b="1" dirty="0" smtClean="0"/>
              <a:t>II</a:t>
            </a:r>
            <a:r>
              <a:rPr lang="ru-RU" sz="2600" b="1" dirty="0" smtClean="0"/>
              <a:t>.	Заболевания других органов и систем (ложный ПХЭС): </a:t>
            </a:r>
            <a:r>
              <a:rPr lang="ru-RU" sz="2600" dirty="0" smtClean="0"/>
              <a:t>Эта группа отражает выполненную не по показаниям </a:t>
            </a:r>
            <a:r>
              <a:rPr lang="ru-RU" sz="2600" dirty="0" err="1" smtClean="0"/>
              <a:t>холецистэктомию</a:t>
            </a:r>
            <a:r>
              <a:rPr lang="ru-RU" sz="2600" dirty="0" smtClean="0"/>
              <a:t>.</a:t>
            </a:r>
            <a:endParaRPr lang="ru-RU" sz="2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/>
              <a:t>1. Болезни органов желудочно-кишечного тракта:</a:t>
            </a:r>
            <a:r>
              <a:rPr lang="ru-RU" sz="2600" dirty="0" smtClean="0"/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хронический гастрит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язвенная болезнь желудка и двенадцатиперстной кишки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грыжи диафрагмы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хронический дуоденит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 smtClean="0"/>
              <a:t>дуоденогастральный</a:t>
            </a:r>
            <a:r>
              <a:rPr lang="ru-RU" sz="2600" dirty="0" smtClean="0"/>
              <a:t> </a:t>
            </a:r>
            <a:r>
              <a:rPr lang="ru-RU" sz="2600" dirty="0" err="1" smtClean="0"/>
              <a:t>рефлюкс</a:t>
            </a:r>
            <a:endParaRPr lang="ru-RU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 smtClean="0"/>
              <a:t>рефлюкс-эзофагит</a:t>
            </a:r>
            <a:endParaRPr lang="ru-RU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 smtClean="0"/>
              <a:t>дуоденостаз</a:t>
            </a:r>
            <a:endParaRPr lang="ru-RU" sz="2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колит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опухоли желудочно-кишечного тракта и др.</a:t>
            </a:r>
            <a:endParaRPr lang="ru-RU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3"/>
            <a:ext cx="8229600" cy="652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b="1" dirty="0" smtClean="0"/>
              <a:t>II</a:t>
            </a:r>
            <a:r>
              <a:rPr lang="ru-RU" sz="2600" b="1" dirty="0" smtClean="0"/>
              <a:t>.	Заболевания других органов и систем (ложный ПХЭС): </a:t>
            </a:r>
            <a:r>
              <a:rPr lang="ru-RU" sz="2600" dirty="0" smtClean="0"/>
              <a:t>Эта группа отражает выполненную не по показаниям </a:t>
            </a:r>
            <a:r>
              <a:rPr lang="ru-RU" sz="2600" dirty="0" err="1" smtClean="0"/>
              <a:t>холецистэктомию</a:t>
            </a:r>
            <a:r>
              <a:rPr lang="ru-RU" sz="2600" dirty="0" smtClean="0"/>
              <a:t>.</a:t>
            </a:r>
            <a:endParaRPr lang="ru-RU" sz="2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dirty="0" smtClean="0"/>
              <a:t>2. Болезни органов </a:t>
            </a:r>
            <a:r>
              <a:rPr lang="ru-RU" sz="2600" b="1" dirty="0" err="1" smtClean="0"/>
              <a:t>гепатопанкреатодуоденальной</a:t>
            </a:r>
            <a:r>
              <a:rPr lang="ru-RU" sz="2600" b="1" dirty="0" smtClean="0"/>
              <a:t> зоны:</a:t>
            </a:r>
            <a:r>
              <a:rPr lang="ru-RU" sz="26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хронический гепатит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цирроз печени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 smtClean="0"/>
              <a:t>поликистоз</a:t>
            </a:r>
            <a:r>
              <a:rPr lang="ru-RU" sz="2600" dirty="0" smtClean="0"/>
              <a:t> печени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панкреатит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 smtClean="0"/>
              <a:t>перихоледохеальный</a:t>
            </a:r>
            <a:r>
              <a:rPr lang="ru-RU" sz="2600" dirty="0" smtClean="0"/>
              <a:t> лимфаденит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внутрипеченочные и </a:t>
            </a:r>
            <a:r>
              <a:rPr lang="ru-RU" sz="2600" dirty="0" err="1" smtClean="0"/>
              <a:t>околопеченочные</a:t>
            </a:r>
            <a:r>
              <a:rPr lang="ru-RU" sz="2600" dirty="0" smtClean="0"/>
              <a:t> абсцессы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опухоли печени и поджелудочной железы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 smtClean="0"/>
              <a:t>холангиогенный</a:t>
            </a:r>
            <a:r>
              <a:rPr lang="ru-RU" sz="2600" dirty="0" smtClean="0"/>
              <a:t> сепсис и др.</a:t>
            </a:r>
            <a:endParaRPr lang="ru-RU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3. Болезни органов мочевыделительной системы: </a:t>
            </a:r>
            <a:endParaRPr 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мочекаменная болезнь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нефроптоз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хронический пиелонефрит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4. Болезни опорно-двигательного аппарата: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спондилез и остеохондроз грудного отдела позвоночника и др.;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5. Нарушения со стороны центральной нервной системы</a:t>
            </a:r>
            <a:r>
              <a:rPr lang="ru-RU" sz="2400" smtClean="0"/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гипоталамический   синдром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астеновегетативный   синдром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психопатия;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истерия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аггравация 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6. Болезни сердца: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абдоминальная форма стенокардии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гипертоническая болезнь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коронарокардиосклероз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effectLst/>
              </a:rPr>
              <a:t>В.М.</a:t>
            </a:r>
            <a:r>
              <a:rPr lang="en-US" sz="2400" b="1" dirty="0">
                <a:effectLst/>
              </a:rPr>
              <a:t> </a:t>
            </a:r>
            <a:r>
              <a:rPr lang="ru-RU" sz="2400" b="1" dirty="0" err="1">
                <a:effectLst/>
              </a:rPr>
              <a:t>Ситенко</a:t>
            </a:r>
            <a:r>
              <a:rPr lang="ru-RU" sz="2400" b="1" dirty="0">
                <a:effectLst/>
              </a:rPr>
              <a:t> и А.И.</a:t>
            </a:r>
            <a:r>
              <a:rPr lang="en-US" sz="2400" b="1" dirty="0">
                <a:effectLst/>
              </a:rPr>
              <a:t> </a:t>
            </a:r>
            <a:r>
              <a:rPr lang="ru-RU" sz="2400" b="1" dirty="0" err="1">
                <a:effectLst/>
              </a:rPr>
              <a:t>Нечай</a:t>
            </a:r>
            <a:r>
              <a:rPr lang="ru-RU" sz="2400" b="1" dirty="0">
                <a:effectLst/>
              </a:rPr>
              <a:t> (1972):</a:t>
            </a:r>
          </a:p>
          <a:p>
            <a:pPr marL="0" indent="0">
              <a:buNone/>
            </a:pPr>
            <a:r>
              <a:rPr lang="en-US" sz="2400" b="1" dirty="0">
                <a:effectLst/>
              </a:rPr>
              <a:t>I</a:t>
            </a:r>
            <a:r>
              <a:rPr lang="ru-RU" sz="2400" b="1" dirty="0">
                <a:effectLst/>
              </a:rPr>
              <a:t>. </a:t>
            </a:r>
            <a:r>
              <a:rPr lang="ru-RU" sz="2400" b="1" dirty="0" err="1">
                <a:effectLst/>
              </a:rPr>
              <a:t>Диспептические</a:t>
            </a:r>
            <a:r>
              <a:rPr lang="ru-RU" sz="2400" b="1" dirty="0">
                <a:effectLst/>
              </a:rPr>
              <a:t> явления и боли в животе, не носящие характера приступа.</a:t>
            </a:r>
          </a:p>
          <a:p>
            <a:pPr marL="0" indent="0">
              <a:buNone/>
            </a:pPr>
            <a:r>
              <a:rPr lang="en-US" sz="2400" b="1" dirty="0">
                <a:effectLst/>
              </a:rPr>
              <a:t>II</a:t>
            </a:r>
            <a:r>
              <a:rPr lang="ru-RU" sz="2400" b="1" dirty="0">
                <a:effectLst/>
              </a:rPr>
              <a:t>. Приступы, протекающие как желчная колика.</a:t>
            </a:r>
          </a:p>
          <a:p>
            <a:pPr marL="0" indent="0">
              <a:buNone/>
            </a:pPr>
            <a:r>
              <a:rPr lang="ru-RU" sz="1800" dirty="0">
                <a:effectLst/>
              </a:rPr>
              <a:t>А. Патологические состояния, непосредственно относящиеся к желчной системе:</a:t>
            </a:r>
          </a:p>
          <a:p>
            <a:pPr lvl="0"/>
            <a:r>
              <a:rPr lang="ru-RU" sz="1800" dirty="0">
                <a:effectLst/>
              </a:rPr>
              <a:t>камни желчных протоков;</a:t>
            </a:r>
          </a:p>
          <a:p>
            <a:pPr lvl="0"/>
            <a:r>
              <a:rPr lang="ru-RU" sz="1800" dirty="0">
                <a:effectLst/>
              </a:rPr>
              <a:t>стеноз дуоденального сосочка;</a:t>
            </a:r>
          </a:p>
          <a:p>
            <a:pPr lvl="0"/>
            <a:r>
              <a:rPr lang="ru-RU" sz="1800" dirty="0">
                <a:effectLst/>
              </a:rPr>
              <a:t>стриктуры желчных протоков;</a:t>
            </a:r>
          </a:p>
          <a:p>
            <a:pPr lvl="0"/>
            <a:r>
              <a:rPr lang="ru-RU" sz="1800" dirty="0">
                <a:effectLst/>
              </a:rPr>
              <a:t>большая культя пузырного протока или остаток желчного пузыря;</a:t>
            </a:r>
          </a:p>
          <a:p>
            <a:pPr lvl="0"/>
            <a:r>
              <a:rPr lang="ru-RU" sz="1800" dirty="0">
                <a:effectLst/>
              </a:rPr>
              <a:t>киста общего желчного протока;</a:t>
            </a:r>
          </a:p>
          <a:p>
            <a:pPr lvl="0"/>
            <a:r>
              <a:rPr lang="ru-RU" sz="1800" dirty="0">
                <a:effectLst/>
              </a:rPr>
              <a:t>недостаточность дуоденального сосочка;</a:t>
            </a:r>
          </a:p>
          <a:p>
            <a:pPr lvl="0"/>
            <a:r>
              <a:rPr lang="ru-RU" sz="1800" dirty="0">
                <a:effectLst/>
              </a:rPr>
              <a:t>инородные тела желчных протоков;</a:t>
            </a:r>
          </a:p>
          <a:p>
            <a:pPr lvl="0"/>
            <a:r>
              <a:rPr lang="ru-RU" sz="1800" dirty="0">
                <a:effectLst/>
              </a:rPr>
              <a:t>опухоли </a:t>
            </a:r>
            <a:r>
              <a:rPr lang="ru-RU" sz="1800" dirty="0" err="1">
                <a:effectLst/>
              </a:rPr>
              <a:t>билиопанкреатической</a:t>
            </a:r>
            <a:r>
              <a:rPr lang="ru-RU" sz="1800" dirty="0">
                <a:effectLst/>
              </a:rPr>
              <a:t> системы;</a:t>
            </a:r>
          </a:p>
          <a:p>
            <a:pPr lvl="0"/>
            <a:r>
              <a:rPr lang="ru-RU" sz="1800" dirty="0">
                <a:effectLst/>
              </a:rPr>
              <a:t>холангит;</a:t>
            </a:r>
          </a:p>
          <a:p>
            <a:pPr lvl="0"/>
            <a:r>
              <a:rPr lang="ru-RU" sz="1800" dirty="0">
                <a:effectLst/>
              </a:rPr>
              <a:t>паразитарные поражения желчных путей (аскаридоз, </a:t>
            </a:r>
            <a:r>
              <a:rPr lang="ru-RU" sz="1800" dirty="0" err="1">
                <a:effectLst/>
              </a:rPr>
              <a:t>лямблиоз</a:t>
            </a:r>
            <a:r>
              <a:rPr lang="ru-RU" sz="1800" dirty="0">
                <a:effectLst/>
              </a:rPr>
              <a:t> и др.);</a:t>
            </a:r>
          </a:p>
          <a:p>
            <a:pPr lvl="0"/>
            <a:r>
              <a:rPr lang="ru-RU" sz="1800" dirty="0">
                <a:effectLst/>
              </a:rPr>
              <a:t>цирроз печени, хронический гепатит;</a:t>
            </a:r>
          </a:p>
          <a:p>
            <a:pPr lvl="0"/>
            <a:r>
              <a:rPr lang="ru-RU" sz="1800" dirty="0" err="1">
                <a:effectLst/>
              </a:rPr>
              <a:t>подпеченочный</a:t>
            </a:r>
            <a:r>
              <a:rPr lang="ru-RU" sz="1800" dirty="0">
                <a:effectLst/>
              </a:rPr>
              <a:t> абсцесс;</a:t>
            </a:r>
          </a:p>
          <a:p>
            <a:pPr lvl="0"/>
            <a:r>
              <a:rPr lang="ru-RU" sz="1800" dirty="0">
                <a:effectLst/>
              </a:rPr>
              <a:t>дискинезии желчной системы (существование этого заболевания достоверно не доказано).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1050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/>
              </a:rPr>
              <a:t>Б. Патологические состояния, относящиеся к другим органам и системам:</a:t>
            </a:r>
          </a:p>
          <a:p>
            <a:pPr lvl="0"/>
            <a:r>
              <a:rPr lang="ru-RU" sz="1800" dirty="0">
                <a:effectLst/>
              </a:rPr>
              <a:t>хронический панкреатит;</a:t>
            </a:r>
          </a:p>
          <a:p>
            <a:pPr lvl="0"/>
            <a:r>
              <a:rPr lang="ru-RU" sz="1800" dirty="0">
                <a:effectLst/>
              </a:rPr>
              <a:t>язва желудка или 12-перстной кишки;</a:t>
            </a:r>
          </a:p>
          <a:p>
            <a:pPr lvl="0"/>
            <a:r>
              <a:rPr lang="ru-RU" sz="1800" dirty="0">
                <a:effectLst/>
              </a:rPr>
              <a:t>гастродуоденит, гастрит;</a:t>
            </a:r>
          </a:p>
          <a:p>
            <a:pPr lvl="0"/>
            <a:r>
              <a:rPr lang="ru-RU" sz="1800" dirty="0">
                <a:effectLst/>
              </a:rPr>
              <a:t>хронический колит;</a:t>
            </a:r>
          </a:p>
          <a:p>
            <a:pPr lvl="0"/>
            <a:r>
              <a:rPr lang="ru-RU" sz="1800" dirty="0">
                <a:effectLst/>
              </a:rPr>
              <a:t>гемолитическая анемия;</a:t>
            </a:r>
          </a:p>
          <a:p>
            <a:pPr lvl="0"/>
            <a:r>
              <a:rPr lang="ru-RU" sz="1800" dirty="0">
                <a:effectLst/>
              </a:rPr>
              <a:t>диафрагмальная грыжа;</a:t>
            </a:r>
          </a:p>
          <a:p>
            <a:pPr lvl="0"/>
            <a:r>
              <a:rPr lang="ru-RU" sz="1800" dirty="0">
                <a:effectLst/>
              </a:rPr>
              <a:t>почечно-каменная болезнь, нефроптоз;</a:t>
            </a:r>
          </a:p>
          <a:p>
            <a:pPr lvl="0"/>
            <a:r>
              <a:rPr lang="ru-RU" sz="1800" dirty="0">
                <a:effectLst/>
              </a:rPr>
              <a:t>деформирующий спондилоартроз;</a:t>
            </a:r>
          </a:p>
          <a:p>
            <a:pPr lvl="0"/>
            <a:r>
              <a:rPr lang="ru-RU" sz="1800" dirty="0" err="1">
                <a:effectLst/>
              </a:rPr>
              <a:t>диенцефальный</a:t>
            </a:r>
            <a:r>
              <a:rPr lang="ru-RU" sz="1800" dirty="0">
                <a:effectLst/>
              </a:rPr>
              <a:t> синдром;</a:t>
            </a:r>
          </a:p>
          <a:p>
            <a:pPr lvl="0"/>
            <a:r>
              <a:rPr lang="ru-RU" sz="1800" dirty="0">
                <a:effectLst/>
              </a:rPr>
              <a:t>опухоли желудка или кишечника;</a:t>
            </a:r>
          </a:p>
          <a:p>
            <a:pPr lvl="0"/>
            <a:r>
              <a:rPr lang="ru-RU" sz="1800" dirty="0">
                <a:effectLst/>
              </a:rPr>
              <a:t>психопатия, истерия, наркомания, аггравация;</a:t>
            </a:r>
          </a:p>
          <a:p>
            <a:pPr lvl="0"/>
            <a:r>
              <a:rPr lang="ru-RU" sz="1800" dirty="0">
                <a:effectLst/>
              </a:rPr>
              <a:t>функциональные нарушения моторики в верхних отделах желудочно-кишечного тракта;</a:t>
            </a:r>
          </a:p>
          <a:p>
            <a:pPr lvl="0"/>
            <a:r>
              <a:rPr lang="ru-RU" sz="1800" dirty="0">
                <a:effectLst/>
              </a:rPr>
              <a:t>хронический дуоденальный стаз.</a:t>
            </a:r>
          </a:p>
          <a:p>
            <a:pPr marL="0" indent="0">
              <a:buNone/>
            </a:pPr>
            <a:r>
              <a:rPr lang="ru-RU" sz="2400" b="1" dirty="0">
                <a:effectLst/>
              </a:rPr>
              <a:t>В. Причина болевых приступов не установлена.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834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188"/>
            <a:ext cx="8229600" cy="6500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Методы обследования больных до и во время первичной операции как профилактика ПХЭС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Мы должны ответить на два главных вопроса:</a:t>
            </a:r>
          </a:p>
          <a:p>
            <a:pPr eaLnBrk="1" hangingPunct="1">
              <a:defRPr/>
            </a:pPr>
            <a:r>
              <a:rPr lang="ru-RU" dirty="0" smtClean="0"/>
              <a:t>Действительно ли боли вызваны калькулёзным холециститом?</a:t>
            </a:r>
          </a:p>
          <a:p>
            <a:pPr eaLnBrk="1" hangingPunct="1">
              <a:defRPr/>
            </a:pPr>
            <a:r>
              <a:rPr lang="ru-RU" dirty="0" smtClean="0"/>
              <a:t>Есть ли патология магистральных желчных протоков?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Показания к операционной холангиографии и ревизии протоков: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sz="2800" smtClean="0"/>
              <a:t>Желтуха в анамнезе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Желтуха в момент операции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расширение холедоха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мелкие конкременты в пузыре в сочетании с широким пузырным</a:t>
            </a:r>
            <a:r>
              <a:rPr lang="ru-RU" sz="2800" b="1" smtClean="0"/>
              <a:t> </a:t>
            </a:r>
            <a:r>
              <a:rPr lang="ru-RU" sz="2800" smtClean="0"/>
              <a:t>протоком.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Наличие диагностированных конкрементов в желчных протоках на дооперационном этапе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Пальпируемые в протоках конкременты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28625" y="5857875"/>
            <a:ext cx="82296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Желчный пузырь и желчные протоки</a:t>
            </a:r>
          </a:p>
        </p:txBody>
      </p:sp>
      <p:pic>
        <p:nvPicPr>
          <p:cNvPr id="6147" name="Содержимое 6" descr="желч.пуз.и протоки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214313"/>
            <a:ext cx="4071937" cy="5673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Мировой «золотой стандарт»  - </a:t>
            </a:r>
            <a:r>
              <a:rPr lang="ru-RU" dirty="0" err="1" smtClean="0"/>
              <a:t>лапароскопическая</a:t>
            </a:r>
            <a:r>
              <a:rPr lang="ru-RU" dirty="0" smtClean="0"/>
              <a:t> </a:t>
            </a:r>
            <a:r>
              <a:rPr lang="ru-RU" dirty="0" err="1" smtClean="0"/>
              <a:t>холецистэктомия</a:t>
            </a:r>
            <a:r>
              <a:rPr lang="ru-RU" dirty="0" smtClean="0"/>
              <a:t> с обязательной </a:t>
            </a:r>
            <a:r>
              <a:rPr lang="ru-RU" dirty="0" err="1" smtClean="0"/>
              <a:t>интраоперационной</a:t>
            </a:r>
            <a:r>
              <a:rPr lang="ru-RU" dirty="0" smtClean="0"/>
              <a:t> </a:t>
            </a:r>
            <a:r>
              <a:rPr lang="ru-RU" dirty="0" err="1" smtClean="0"/>
              <a:t>холангиографией</a:t>
            </a:r>
            <a:r>
              <a:rPr lang="ru-RU" dirty="0" smtClean="0"/>
              <a:t>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При обнаружении </a:t>
            </a:r>
            <a:r>
              <a:rPr lang="ru-RU" dirty="0" err="1" smtClean="0"/>
              <a:t>холедохолитиаза</a:t>
            </a:r>
            <a:r>
              <a:rPr lang="ru-RU" dirty="0" smtClean="0"/>
              <a:t> выполняется РХПГ, ЭПСТ, </a:t>
            </a:r>
            <a:r>
              <a:rPr lang="ru-RU" dirty="0" err="1" smtClean="0"/>
              <a:t>литоэкстракция</a:t>
            </a:r>
            <a:r>
              <a:rPr lang="ru-RU" dirty="0" smtClean="0"/>
              <a:t>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Открытая </a:t>
            </a:r>
            <a:r>
              <a:rPr lang="ru-RU" dirty="0" err="1" smtClean="0"/>
              <a:t>холецистэктомия</a:t>
            </a:r>
            <a:r>
              <a:rPr lang="ru-RU" dirty="0" smtClean="0"/>
              <a:t> с </a:t>
            </a:r>
            <a:r>
              <a:rPr lang="ru-RU" dirty="0" err="1" smtClean="0"/>
              <a:t>холедохотомией</a:t>
            </a:r>
            <a:r>
              <a:rPr lang="ru-RU" dirty="0" smtClean="0"/>
              <a:t> повсеместно в цивилизованном мире оставлена и является т.н. альтернативным способом лечения.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0" smtClean="0"/>
              <a:t>ДИАГНОСТИКА ПХЭС</a:t>
            </a:r>
            <a:br>
              <a:rPr lang="ru-RU" sz="4000" b="0" smtClean="0"/>
            </a:br>
            <a:endParaRPr lang="ru-RU" sz="4000" b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229600" cy="638175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I. </a:t>
            </a:r>
            <a:r>
              <a:rPr lang="ru-RU" sz="2600" dirty="0" smtClean="0"/>
              <a:t>Лабораторная диагностика. 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dirty="0" smtClean="0"/>
              <a:t>Определение уровня билирубина, </a:t>
            </a:r>
            <a:r>
              <a:rPr lang="ru-RU" sz="2600" dirty="0" err="1" smtClean="0"/>
              <a:t>трансаминаз</a:t>
            </a:r>
            <a:r>
              <a:rPr lang="ru-RU" sz="2600" dirty="0" smtClean="0"/>
              <a:t>,</a:t>
            </a:r>
            <a:r>
              <a:rPr lang="en-US" sz="2600" dirty="0" smtClean="0"/>
              <a:t> </a:t>
            </a:r>
            <a:r>
              <a:rPr lang="ru-RU" sz="2600" dirty="0" smtClean="0"/>
              <a:t>ЩФ.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dirty="0" smtClean="0"/>
              <a:t>II. </a:t>
            </a:r>
            <a:r>
              <a:rPr lang="ru-RU" sz="2600" dirty="0" smtClean="0"/>
              <a:t>Инструментальная диагностика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smtClean="0"/>
              <a:t>УЗИ </a:t>
            </a:r>
            <a:endParaRPr lang="en-US" sz="2600" dirty="0" smtClean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smtClean="0"/>
              <a:t>ФГДС с осмотром БДС</a:t>
            </a:r>
            <a:endParaRPr lang="en-US" sz="2600" dirty="0" smtClean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smtClean="0"/>
              <a:t>РХПГ</a:t>
            </a:r>
            <a:endParaRPr lang="en-US" sz="2600" dirty="0" smtClean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smtClean="0"/>
              <a:t>ЧЧХГ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smtClean="0"/>
              <a:t>КТГ, МР</a:t>
            </a:r>
            <a:r>
              <a:rPr lang="ru-RU" sz="2600" dirty="0"/>
              <a:t>Т</a:t>
            </a:r>
            <a:endParaRPr lang="ru-RU" sz="2600" dirty="0" smtClean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err="1" smtClean="0"/>
              <a:t>Интраоперационная</a:t>
            </a:r>
            <a:r>
              <a:rPr lang="ru-RU" sz="2600" dirty="0" smtClean="0"/>
              <a:t> </a:t>
            </a:r>
            <a:r>
              <a:rPr lang="ru-RU" sz="2600" dirty="0" err="1" smtClean="0"/>
              <a:t>холангиография</a:t>
            </a:r>
            <a:endParaRPr lang="ru-RU" sz="2600" dirty="0" smtClean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err="1" smtClean="0"/>
              <a:t>Фистулохолангиография</a:t>
            </a:r>
            <a:endParaRPr lang="ru-RU" sz="2600" dirty="0" smtClean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smtClean="0"/>
              <a:t>Пероральная, </a:t>
            </a:r>
            <a:r>
              <a:rPr lang="ru-RU" sz="2600" dirty="0" err="1" smtClean="0"/>
              <a:t>инфузионная</a:t>
            </a:r>
            <a:r>
              <a:rPr lang="ru-RU" sz="2600" dirty="0" smtClean="0"/>
              <a:t>, внутривенная </a:t>
            </a:r>
            <a:r>
              <a:rPr lang="ru-RU" sz="2600" dirty="0" err="1" smtClean="0"/>
              <a:t>холангиографии</a:t>
            </a:r>
            <a:r>
              <a:rPr lang="ru-RU" sz="2600" dirty="0" smtClean="0"/>
              <a:t>, дуоденальное зондирование   – только исторический интерес</a:t>
            </a:r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600" dirty="0" smtClean="0"/>
              <a:t>УЗИ почек, </a:t>
            </a:r>
            <a:r>
              <a:rPr lang="ru-RU" sz="2600" dirty="0" err="1" smtClean="0"/>
              <a:t>колоноскопия</a:t>
            </a:r>
            <a:r>
              <a:rPr lang="ru-RU" sz="2600" dirty="0" smtClean="0"/>
              <a:t>, ФГДС и т.д. для диагностики патологии других органов.</a:t>
            </a:r>
            <a:endParaRPr lang="en-US" sz="2600" dirty="0" smtClean="0"/>
          </a:p>
          <a:p>
            <a:pPr marL="812800" indent="-812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z="4000" smtClean="0">
              <a:effectLst/>
            </a:endParaRP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11188" y="5373688"/>
            <a:ext cx="8143875" cy="118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smtClean="0">
                <a:effectLst/>
              </a:rPr>
              <a:t>Ультразвуковая сканограмма и схема. Хронический калькулезный холецистит. Множественные камни в желчном пузыре.</a:t>
            </a:r>
          </a:p>
        </p:txBody>
      </p:sp>
      <p:pic>
        <p:nvPicPr>
          <p:cNvPr id="23556" name="Picture 8" descr="Камни в Ж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5111750" cy="3413125"/>
          </a:xfrm>
        </p:spPr>
      </p:pic>
      <p:pic>
        <p:nvPicPr>
          <p:cNvPr id="23557" name="Picture 9" descr="Камни в Ж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196975"/>
            <a:ext cx="3168650" cy="2516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28625" y="5589240"/>
            <a:ext cx="8229600" cy="10081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УЗИ. </a:t>
            </a:r>
            <a:r>
              <a:rPr lang="ru-RU" sz="3200" dirty="0" err="1" smtClean="0"/>
              <a:t>Холедохолитиаз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1) </a:t>
            </a:r>
            <a:r>
              <a:rPr lang="ru-RU" sz="3200" dirty="0" err="1" smtClean="0"/>
              <a:t>холедох</a:t>
            </a:r>
            <a:r>
              <a:rPr lang="ru-RU" sz="3200" dirty="0" smtClean="0"/>
              <a:t>, 2) воротная вена, 3) камень.</a:t>
            </a:r>
          </a:p>
        </p:txBody>
      </p:sp>
      <p:pic>
        <p:nvPicPr>
          <p:cNvPr id="24579" name="Содержимое 4" descr="Холедохолитиаз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85"/>
            <a:ext cx="7632848" cy="5433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25603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29225"/>
            <a:ext cx="8229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>
                <a:effectLst/>
              </a:rPr>
              <a:t>Расширение внутрипеченочных желчных протоков. 1) желчные протоки; 2) ветви воротной вены.</a:t>
            </a:r>
          </a:p>
        </p:txBody>
      </p:sp>
      <p:pic>
        <p:nvPicPr>
          <p:cNvPr id="25604" name="Picture 13" descr="расширение внутрипеч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301625"/>
            <a:ext cx="6335712" cy="4678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</a:rPr>
              <a:t>Магнитно-резонансная </a:t>
            </a:r>
            <a:r>
              <a:rPr lang="ru-RU" sz="3200" dirty="0" err="1">
                <a:effectLst/>
              </a:rPr>
              <a:t>холангиопанкреатография</a:t>
            </a:r>
            <a:r>
              <a:rPr lang="ru-RU" sz="3200" dirty="0">
                <a:effectLst/>
              </a:rPr>
              <a:t> (МРХПГ)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1614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85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Esophagogastroduodenoscopy</a:t>
            </a:r>
            <a:r>
              <a:rPr lang="ru-RU" sz="4000" dirty="0"/>
              <a:t> </a:t>
            </a:r>
            <a:r>
              <a:rPr lang="en-US" sz="4000" dirty="0"/>
              <a:t>(EGD)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21" y="1556792"/>
            <a:ext cx="6307439" cy="5160632"/>
          </a:xfrm>
        </p:spPr>
      </p:pic>
    </p:spTree>
    <p:extLst>
      <p:ext uri="{BB962C8B-B14F-4D97-AF65-F5344CB8AC3E}">
        <p14:creationId xmlns:p14="http://schemas.microsoft.com/office/powerpoint/2010/main" val="4148886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/>
          <a:lstStyle/>
          <a:p>
            <a:r>
              <a:rPr lang="ru-RU" sz="4800" dirty="0" smtClean="0"/>
              <a:t>ЭРХПГ</a:t>
            </a:r>
            <a:endParaRPr lang="ru-RU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" y="691015"/>
            <a:ext cx="9076436" cy="597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vgmgastrocentre.com/blog/wp-content/uploads/2017/06/WhatsApp-Image-2017-06-07-at-7.27.59-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7" y="620688"/>
            <a:ext cx="8729226" cy="548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69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z="4000" dirty="0"/>
              <a:t>ЭРХПГ</a:t>
            </a:r>
            <a:endParaRPr lang="ru-RU" sz="4000" dirty="0"/>
          </a:p>
        </p:txBody>
      </p:sp>
      <p:pic>
        <p:nvPicPr>
          <p:cNvPr id="1026" name="Picture 2" descr="https://www.bavarian-health.com/onlineversionpreview/images/12_ERCP_KathetherEinf_Sti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" y="1340768"/>
            <a:ext cx="896099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5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229225"/>
            <a:ext cx="8964612" cy="162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>
                <a:effectLst/>
                <a:latin typeface="Arial" charset="0"/>
              </a:rPr>
              <a:t>Треугольник Кало.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>
                <a:effectLst/>
                <a:latin typeface="Arial" charset="0"/>
              </a:rPr>
              <a:t>      1 – пузырный проток; 2 – желчно-пузырная артерия; 3 – правая и левая печеночная артерии; 4 – печеночнопузырный треугольник; 5 – треугольник Кало (заштрихован); 6 – общий печеночный проток; 7 – общий желчный проток.</a:t>
            </a:r>
          </a:p>
        </p:txBody>
      </p:sp>
      <p:pic>
        <p:nvPicPr>
          <p:cNvPr id="7172" name="Picture 7" descr="Треугольник Кал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6688"/>
            <a:ext cx="5616575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825" y="5516563"/>
            <a:ext cx="3609975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800" smtClean="0">
                <a:effectLst/>
              </a:rPr>
              <a:t>ЭРХПГ. Холедохолитиаз.</a:t>
            </a:r>
          </a:p>
        </p:txBody>
      </p:sp>
      <p:pic>
        <p:nvPicPr>
          <p:cNvPr id="26628" name="Picture 9" descr="РХПГ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305300" cy="5689600"/>
          </a:xfrm>
        </p:spPr>
      </p:pic>
      <p:pic>
        <p:nvPicPr>
          <p:cNvPr id="26629" name="Picture 10" descr="РХПГ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549275"/>
            <a:ext cx="2757488" cy="410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1" name="Содержимое 4" descr="Стеноз терм.отд.хол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8100" y="214313"/>
            <a:ext cx="3779838" cy="522922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229600" cy="78581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ЭРХПГ. Стеноз терминального отдела </a:t>
            </a:r>
            <a:r>
              <a:rPr lang="ru-RU" dirty="0" err="1" smtClean="0"/>
              <a:t>холедоха</a:t>
            </a:r>
            <a:r>
              <a:rPr lang="ru-RU" dirty="0" smtClean="0"/>
              <a:t>. Сужение его в виде «писчего» пера.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29225"/>
            <a:ext cx="8229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smtClean="0">
                <a:effectLst/>
                <a:latin typeface="Arial" charset="0"/>
              </a:rPr>
              <a:t>      Рентгенограмма. ЧЧХГ больного с рубцовой стриктурой сегментарного желчного протока с милиарными абсцессами.</a:t>
            </a:r>
          </a:p>
        </p:txBody>
      </p:sp>
      <p:pic>
        <p:nvPicPr>
          <p:cNvPr id="28676" name="Picture 7" descr="ЧЧХ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19138"/>
            <a:ext cx="8280400" cy="405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2969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661025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800" smtClean="0">
                <a:effectLst/>
                <a:latin typeface="Arial" charset="0"/>
              </a:rPr>
              <a:t>ЧЧХС. Рубцовая стриктура ОПП.</a:t>
            </a:r>
          </a:p>
        </p:txBody>
      </p:sp>
      <p:pic>
        <p:nvPicPr>
          <p:cNvPr id="29700" name="Picture 10" descr="ЧЧХГ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280" y="260349"/>
            <a:ext cx="8106969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pic>
        <p:nvPicPr>
          <p:cNvPr id="30724" name="Picture 4" descr="ydpo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2125"/>
            <a:ext cx="7920037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34050"/>
            <a:ext cx="8229600" cy="93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 smtClean="0">
                <a:effectLst/>
                <a:latin typeface="Arial" charset="0"/>
              </a:rPr>
              <a:t>Интраоперационная холангиограмма.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400" smtClean="0">
                <a:effectLst/>
                <a:latin typeface="Arial" charset="0"/>
              </a:rPr>
              <a:t>Камень в холедохе в сочетании со стенозом БДС.</a:t>
            </a:r>
          </a:p>
        </p:txBody>
      </p:sp>
      <p:pic>
        <p:nvPicPr>
          <p:cNvPr id="31748" name="Picture 7" descr="Холедохолитиаз+стеноз БД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88913"/>
            <a:ext cx="4064000" cy="547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effectLst/>
                <a:latin typeface="Arial" charset="0"/>
              </a:rPr>
              <a:t>ХОЛЕДОХОСКОПИЯ</a:t>
            </a:r>
          </a:p>
        </p:txBody>
      </p:sp>
      <p:pic>
        <p:nvPicPr>
          <p:cNvPr id="32771" name="Picture 8" descr="bscap00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211263"/>
            <a:ext cx="6624637" cy="541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0"/>
            <a:ext cx="6408738" cy="666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6121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0"/>
            <a:ext cx="61198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00063" y="5000625"/>
            <a:ext cx="8229600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Варианты соединения общего желчного протока с протоком поджелудочной железы</a:t>
            </a:r>
          </a:p>
        </p:txBody>
      </p:sp>
      <p:pic>
        <p:nvPicPr>
          <p:cNvPr id="8195" name="Содержимое 4" descr="варианты соед.ж.прот.и вирс.пр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22350"/>
            <a:ext cx="6715125" cy="320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2170113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z="4000" smtClean="0">
                <a:effectLst/>
              </a:rPr>
              <a:t> </a:t>
            </a:r>
            <a:endParaRPr lang="ru-RU" altLang="ru-RU" sz="4000" smtClean="0">
              <a:effectLst/>
            </a:endParaRPr>
          </a:p>
        </p:txBody>
      </p:sp>
      <p:pic>
        <p:nvPicPr>
          <p:cNvPr id="36867" name="Picture 6" descr="ХЦГ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3686175" cy="6264275"/>
          </a:xfrm>
        </p:spPr>
      </p:pic>
      <p:sp>
        <p:nvSpPr>
          <p:cNvPr id="3686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333375"/>
            <a:ext cx="5508625" cy="626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 smtClean="0">
                <a:effectLst/>
                <a:latin typeface="Arial" charset="0"/>
              </a:rPr>
              <a:t>   </a:t>
            </a:r>
            <a:r>
              <a:rPr lang="ru-RU" altLang="ru-RU" sz="2600" smtClean="0">
                <a:effectLst/>
                <a:latin typeface="Arial" charset="0"/>
              </a:rPr>
              <a:t>Пероральная холецистография</a:t>
            </a:r>
          </a:p>
          <a:p>
            <a:pPr>
              <a:buFont typeface="Wingdings" pitchFamily="2" charset="2"/>
              <a:buNone/>
            </a:pPr>
            <a:r>
              <a:rPr lang="ru-RU" altLang="ru-RU" sz="2600" smtClean="0">
                <a:effectLst/>
                <a:latin typeface="Arial" charset="0"/>
              </a:rPr>
              <a:t>        </a:t>
            </a:r>
          </a:p>
          <a:p>
            <a:pPr>
              <a:buFont typeface="Wingdings" pitchFamily="2" charset="2"/>
              <a:buNone/>
            </a:pPr>
            <a:r>
              <a:rPr lang="ru-RU" altLang="ru-RU" sz="2600" smtClean="0">
                <a:effectLst/>
                <a:latin typeface="Arial" charset="0"/>
              </a:rPr>
              <a:t>       </a:t>
            </a:r>
            <a:r>
              <a:rPr lang="ru-RU" altLang="ru-RU" sz="2400" smtClean="0">
                <a:effectLst/>
                <a:latin typeface="Arial" charset="0"/>
              </a:rPr>
              <a:t>За 12 – 24 часа до рентгенологического исследования внутрь назначают 3-6 г. билимина.</a:t>
            </a:r>
          </a:p>
          <a:p>
            <a:pPr>
              <a:buFont typeface="Wingdings" pitchFamily="2" charset="2"/>
              <a:buNone/>
            </a:pPr>
            <a:r>
              <a:rPr lang="ru-RU" altLang="ru-RU" sz="2400" smtClean="0">
                <a:effectLst/>
                <a:latin typeface="Arial" charset="0"/>
              </a:rPr>
              <a:t>       Утром 9 – 10 ч. проводится рентгенологическое исследование</a:t>
            </a:r>
          </a:p>
          <a:p>
            <a:pPr>
              <a:buFont typeface="Wingdings" pitchFamily="2" charset="2"/>
              <a:buNone/>
            </a:pPr>
            <a:r>
              <a:rPr lang="ru-RU" altLang="ru-RU" sz="2400" smtClean="0">
                <a:effectLst/>
                <a:latin typeface="Arial" charset="0"/>
              </a:rPr>
              <a:t>    Затем через 45 – 60 мин. после приема желчегонного завтрака определяют эвакуаторную и сократительную функции желчного пузыря.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pic>
        <p:nvPicPr>
          <p:cNvPr id="37891" name="Picture 5" descr="ХЦГ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7852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По механизму появления в желчных путях различают: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конкременты, не обнаруженные в ходе первичной операции (первичные,</a:t>
            </a:r>
            <a:r>
              <a:rPr lang="ru-RU" sz="3600" b="1" smtClean="0"/>
              <a:t> </a:t>
            </a:r>
            <a:r>
              <a:rPr lang="ru-RU" sz="3600" smtClean="0"/>
              <a:t>забытые, резидуальные) </a:t>
            </a:r>
          </a:p>
          <a:p>
            <a:pPr eaLnBrk="1" hangingPunct="1">
              <a:defRPr/>
            </a:pPr>
            <a:r>
              <a:rPr lang="ru-RU" sz="3600" smtClean="0"/>
              <a:t>вновь образовавшиеся (вторичные, рецидивные). </a:t>
            </a:r>
          </a:p>
          <a:p>
            <a:pPr eaLnBrk="1" hangingPunct="1">
              <a:defRPr/>
            </a:pPr>
            <a:r>
              <a:rPr lang="ru-RU" sz="3600" smtClean="0"/>
              <a:t>сочетание первичных и  вторичных камней.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/>
              <a:t>Причины </a:t>
            </a:r>
            <a:r>
              <a:rPr lang="ru-RU" sz="4000" b="1" dirty="0" err="1" smtClean="0"/>
              <a:t>резидуального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холедохолитиаза</a:t>
            </a:r>
            <a:endParaRPr lang="ru-RU" sz="4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dirty="0" smtClean="0"/>
          </a:p>
          <a:p>
            <a:pPr eaLnBrk="1" hangingPunct="1">
              <a:defRPr/>
            </a:pPr>
            <a:r>
              <a:rPr lang="ru-RU" sz="4000" dirty="0" err="1" smtClean="0"/>
              <a:t>Холедохолитиаз</a:t>
            </a:r>
            <a:r>
              <a:rPr lang="ru-RU" sz="4000" dirty="0" smtClean="0"/>
              <a:t> не распознаётся, ревизия протоков не проводится.</a:t>
            </a:r>
          </a:p>
          <a:p>
            <a:pPr eaLnBrk="1" hangingPunct="1">
              <a:defRPr/>
            </a:pPr>
            <a:r>
              <a:rPr lang="ru-RU" sz="4000" dirty="0" smtClean="0"/>
              <a:t>Неполноценная ревизия протоков.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smtClean="0"/>
              <a:t>Причины рецидивного холедохолитиаза: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4737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mtClean="0"/>
              <a:t>не распознанные и не устраненные во время операции или развившиеся после нее факторы, замедляющие отток желчи в двенадцатиперстную кишку (рубцовые стриктуры желчных путей и терминального  отдела  холедоха,  стеноз БДС);</a:t>
            </a:r>
          </a:p>
          <a:p>
            <a:pPr marL="609600" indent="-609600" eaLnBrk="1" hangingPunct="1">
              <a:defRPr/>
            </a:pPr>
            <a:r>
              <a:rPr lang="ru-RU" smtClean="0"/>
              <a:t>инородные тела в протоках, которые являются матрицей для последующего камнеобразования;</a:t>
            </a:r>
          </a:p>
          <a:p>
            <a:pPr marL="609600" indent="-609600" eaLnBrk="1" hangingPunct="1">
              <a:defRPr/>
            </a:pPr>
            <a:r>
              <a:rPr lang="ru-RU" smtClean="0"/>
              <a:t>повышенная литогенность желчи.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Клиника холедохолитиаза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/>
              <a:t>Боль в правом подреберье, эпигастрии</a:t>
            </a:r>
          </a:p>
          <a:p>
            <a:pPr eaLnBrk="1" hangingPunct="1">
              <a:defRPr/>
            </a:pPr>
            <a:r>
              <a:rPr lang="ru-RU" sz="3800" smtClean="0"/>
              <a:t>Механическая желтуха</a:t>
            </a:r>
          </a:p>
          <a:p>
            <a:pPr eaLnBrk="1" hangingPunct="1">
              <a:defRPr/>
            </a:pPr>
            <a:r>
              <a:rPr lang="ru-RU" sz="3800" smtClean="0"/>
              <a:t>Холангит</a:t>
            </a:r>
          </a:p>
          <a:p>
            <a:pPr eaLnBrk="1" hangingPunct="1">
              <a:defRPr/>
            </a:pPr>
            <a:r>
              <a:rPr lang="ru-RU" sz="3800" smtClean="0"/>
              <a:t>Особая форма – вентильный холедохолитиаз, характеризующийся перемежающейся желтухой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8625" y="50006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УЗИ. </a:t>
            </a:r>
            <a:r>
              <a:rPr lang="ru-RU" sz="3200" dirty="0" err="1" smtClean="0"/>
              <a:t>Холедохолитиаз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1) </a:t>
            </a:r>
            <a:r>
              <a:rPr lang="ru-RU" sz="3200" dirty="0" err="1" smtClean="0"/>
              <a:t>холедох</a:t>
            </a:r>
            <a:r>
              <a:rPr lang="ru-RU" sz="3200" dirty="0" smtClean="0"/>
              <a:t>, 2) воротная вена, 3) камень.</a:t>
            </a:r>
          </a:p>
        </p:txBody>
      </p:sp>
      <p:pic>
        <p:nvPicPr>
          <p:cNvPr id="43011" name="Содержимое 4" descr="Холедохолитиаз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357188"/>
            <a:ext cx="6088062" cy="433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0"/>
            <a:ext cx="576103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076825" y="5516563"/>
            <a:ext cx="3609975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800" smtClean="0">
                <a:effectLst/>
              </a:rPr>
              <a:t>ЭРХПГ. Холедохолитиаз.</a:t>
            </a:r>
          </a:p>
        </p:txBody>
      </p:sp>
      <p:pic>
        <p:nvPicPr>
          <p:cNvPr id="45060" name="Picture 4" descr="РХПГ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305300" cy="5689600"/>
          </a:xfrm>
        </p:spPr>
      </p:pic>
      <p:pic>
        <p:nvPicPr>
          <p:cNvPr id="45061" name="Picture 5" descr="РХПГ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549275"/>
            <a:ext cx="2757488" cy="410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Лечение холангиолитиаза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324975" cy="5589587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smtClean="0"/>
              <a:t>Холангиолитиаз устраняется с помощью эндоскопических методов после выполнения РХПГ. Выполняется эндоскопическая </a:t>
            </a:r>
            <a:r>
              <a:rPr lang="ru-RU" sz="3400" smtClean="0">
                <a:latin typeface="Arial" charset="0"/>
              </a:rPr>
              <a:t>па</a:t>
            </a:r>
            <a:r>
              <a:rPr lang="ru-RU" sz="3400" smtClean="0"/>
              <a:t>пиллосфинктеротомия в сочетании с удалением камней из холедоха петлей Дормиа, катетером Фогарти</a:t>
            </a:r>
          </a:p>
          <a:p>
            <a:pPr eaLnBrk="1" hangingPunct="1">
              <a:defRPr/>
            </a:pPr>
            <a:r>
              <a:rPr lang="ru-RU" sz="3400" smtClean="0"/>
              <a:t>Лапаротомия с холедохотомией – альтернативный метод лечения.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229600" cy="5470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Термин "постхолецистэктомический синдром"</a:t>
            </a:r>
            <a:r>
              <a:rPr lang="ru-RU" i="1" dirty="0" smtClean="0"/>
              <a:t> </a:t>
            </a:r>
            <a:r>
              <a:rPr lang="ru-RU" dirty="0" smtClean="0"/>
              <a:t>(ПХЭС)  - сложный </a:t>
            </a:r>
            <a:r>
              <a:rPr lang="ru-RU" dirty="0" err="1" smtClean="0"/>
              <a:t>симптомокомплекс</a:t>
            </a:r>
            <a:r>
              <a:rPr lang="ru-RU" dirty="0" smtClean="0"/>
              <a:t>, наблюдающийся у ряда больных, перенесших </a:t>
            </a:r>
            <a:r>
              <a:rPr lang="ru-RU" dirty="0" err="1" smtClean="0"/>
              <a:t>холецистэктомию</a:t>
            </a:r>
            <a:r>
              <a:rPr lang="ru-RU" dirty="0" smtClean="0"/>
              <a:t>, обусловленный не диагностированными до операции или </a:t>
            </a:r>
            <a:r>
              <a:rPr lang="ru-RU" dirty="0" err="1" smtClean="0"/>
              <a:t>развившимися</a:t>
            </a:r>
            <a:r>
              <a:rPr lang="ru-RU" dirty="0" smtClean="0"/>
              <a:t> после нее разнообразными заболеваниями желчных протоков, а также других органов и систем организма.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7107" name="Picture 5" descr="ЭП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1913"/>
            <a:ext cx="76327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oskovskaya-medicina.ru/sites/default/files/styles/600/public/142926-55rhpg.jpg?itok=fe50lyY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578640" cy="58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88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0"/>
            <a:ext cx="56165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0"/>
            <a:ext cx="54006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547211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547211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Стеноз БДС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smtClean="0"/>
              <a:t>По этиологии: первичный, вторичный</a:t>
            </a:r>
          </a:p>
          <a:p>
            <a:pPr marL="609600" indent="-609600" eaLnBrk="1" hangingPunct="1">
              <a:defRPr/>
            </a:pPr>
            <a:r>
              <a:rPr lang="ru-RU" smtClean="0"/>
              <a:t>По распространённости: изолированный, протяжённый</a:t>
            </a:r>
          </a:p>
          <a:p>
            <a:pPr marL="609600" indent="-609600" eaLnBrk="1" hangingPunct="1">
              <a:defRPr/>
            </a:pPr>
            <a:r>
              <a:rPr lang="ru-RU" smtClean="0"/>
              <a:t>По степени сужения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smtClean="0"/>
              <a:t>1 степень</a:t>
            </a:r>
            <a:r>
              <a:rPr lang="ru-RU" i="1" smtClean="0"/>
              <a:t> </a:t>
            </a:r>
            <a:r>
              <a:rPr lang="ru-RU" smtClean="0"/>
              <a:t>диаметр БДС больше 3 мм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mtClean="0"/>
              <a:t>2 </a:t>
            </a:r>
            <a:r>
              <a:rPr lang="ru-RU" b="1" smtClean="0"/>
              <a:t>степень</a:t>
            </a:r>
            <a:r>
              <a:rPr lang="ru-RU" i="1" smtClean="0"/>
              <a:t> </a:t>
            </a:r>
            <a:r>
              <a:rPr lang="ru-RU" smtClean="0"/>
              <a:t>диаметр 1- 3 мм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mtClean="0"/>
              <a:t>3 </a:t>
            </a:r>
            <a:r>
              <a:rPr lang="ru-RU" b="1" smtClean="0"/>
              <a:t>степень</a:t>
            </a:r>
            <a:r>
              <a:rPr lang="ru-RU" i="1" smtClean="0"/>
              <a:t> </a:t>
            </a:r>
            <a:r>
              <a:rPr lang="ru-RU" smtClean="0"/>
              <a:t>диаметр</a:t>
            </a:r>
            <a:r>
              <a:rPr lang="ru-RU" i="1" smtClean="0"/>
              <a:t> </a:t>
            </a:r>
            <a:r>
              <a:rPr lang="ru-RU" smtClean="0"/>
              <a:t>меньше 1мм.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8964613" cy="67421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smtClean="0"/>
              <a:t>Клиника стеноза БДС: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 smtClean="0"/>
          </a:p>
          <a:p>
            <a:pPr eaLnBrk="1" hangingPunct="1">
              <a:defRPr/>
            </a:pPr>
            <a:r>
              <a:rPr lang="ru-RU" sz="4400" smtClean="0"/>
              <a:t>Боль в правом подреберье</a:t>
            </a:r>
          </a:p>
          <a:p>
            <a:pPr eaLnBrk="1" hangingPunct="1">
              <a:defRPr/>
            </a:pPr>
            <a:r>
              <a:rPr lang="ru-RU" sz="4400" smtClean="0"/>
              <a:t>Механическая желтуха</a:t>
            </a:r>
          </a:p>
          <a:p>
            <a:pPr eaLnBrk="1" hangingPunct="1">
              <a:defRPr/>
            </a:pPr>
            <a:r>
              <a:rPr lang="ru-RU" sz="4400" smtClean="0"/>
              <a:t>Холангит</a:t>
            </a:r>
          </a:p>
          <a:p>
            <a:pPr eaLnBrk="1" hangingPunct="1">
              <a:defRPr/>
            </a:pPr>
            <a:r>
              <a:rPr lang="ru-RU" sz="4400" smtClean="0"/>
              <a:t>Возможно развитие панкреатита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4275" name="Содержимое 14" descr="Стеноз терм.отд.хол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214313"/>
            <a:ext cx="3714750" cy="5138737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57200" y="5429250"/>
            <a:ext cx="8229600" cy="1143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ЭРХПГ. Стеноз терминального отдела </a:t>
            </a:r>
            <a:r>
              <a:rPr lang="ru-RU" dirty="0" err="1" smtClean="0"/>
              <a:t>холедоха</a:t>
            </a:r>
            <a:r>
              <a:rPr lang="ru-RU" dirty="0" smtClean="0"/>
              <a:t>. Сужение его в виде «писчего» пера.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928688"/>
            <a:ext cx="7408862" cy="537845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dirty="0" smtClean="0"/>
              <a:t>Клинически ПХЭС проявляет себя:</a:t>
            </a:r>
          </a:p>
          <a:p>
            <a:pPr marL="609600" indent="-609600" eaLnBrk="1" hangingPunct="1">
              <a:defRPr/>
            </a:pPr>
            <a:endParaRPr lang="ru-RU" dirty="0" smtClean="0"/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dirty="0" smtClean="0"/>
              <a:t>Боли в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верхнем этаже живота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dirty="0" err="1" smtClean="0"/>
              <a:t>Диспептические</a:t>
            </a:r>
            <a:r>
              <a:rPr lang="ru-RU" dirty="0" smtClean="0"/>
              <a:t>  расстройства (тяжесть в животе, отрыжка, тошнота, горечь во рту)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ru-RU" dirty="0" smtClean="0"/>
              <a:t>Желтуха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0"/>
            <a:ext cx="67675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0"/>
            <a:ext cx="65516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73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0"/>
            <a:ext cx="63373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554513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Недостаточность БДС</a:t>
            </a:r>
          </a:p>
          <a:p>
            <a:pPr eaLnBrk="1" hangingPunct="1">
              <a:defRPr/>
            </a:pPr>
            <a:r>
              <a:rPr lang="ru-RU" sz="4000" smtClean="0"/>
              <a:t>Функциональная</a:t>
            </a:r>
          </a:p>
          <a:p>
            <a:pPr eaLnBrk="1" hangingPunct="1">
              <a:defRPr/>
            </a:pPr>
            <a:r>
              <a:rPr lang="ru-RU" sz="4000" smtClean="0"/>
              <a:t>Органическая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Клиника</a:t>
            </a:r>
          </a:p>
          <a:p>
            <a:pPr eaLnBrk="1" hangingPunct="1">
              <a:defRPr/>
            </a:pPr>
            <a:r>
              <a:rPr lang="ru-RU" sz="4000" smtClean="0"/>
              <a:t>Боль в правом подреберье</a:t>
            </a:r>
          </a:p>
          <a:p>
            <a:pPr eaLnBrk="1" hangingPunct="1">
              <a:defRPr/>
            </a:pPr>
            <a:r>
              <a:rPr lang="ru-RU" sz="4000" smtClean="0"/>
              <a:t>Механическая желтуха</a:t>
            </a:r>
          </a:p>
          <a:p>
            <a:pPr eaLnBrk="1" hangingPunct="1">
              <a:defRPr/>
            </a:pPr>
            <a:r>
              <a:rPr lang="ru-RU" sz="4000" smtClean="0"/>
              <a:t>Холангит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4000" smtClean="0">
                <a:effectLst/>
                <a:latin typeface="Arial" charset="0"/>
              </a:rPr>
              <a:t>Недостаточность БДС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pic>
        <p:nvPicPr>
          <p:cNvPr id="60420" name="Picture 4" descr="IMG_6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25538"/>
            <a:ext cx="498316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Варианты хирургического лечения недостаточности БДС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>
              <a:defRPr/>
            </a:pPr>
            <a:r>
              <a:rPr lang="ru-RU" sz="3000" dirty="0" smtClean="0">
                <a:effectLst/>
              </a:rPr>
              <a:t>Спирт-новокаиновая </a:t>
            </a:r>
            <a:r>
              <a:rPr lang="ru-RU" sz="3000" dirty="0">
                <a:effectLst/>
              </a:rPr>
              <a:t>блокада солнечного сплетения </a:t>
            </a:r>
            <a:r>
              <a:rPr lang="ru-RU" sz="3000" dirty="0" smtClean="0">
                <a:effectLst/>
              </a:rPr>
              <a:t>– введение </a:t>
            </a:r>
            <a:r>
              <a:rPr lang="ru-RU" sz="3000" dirty="0">
                <a:effectLst/>
              </a:rPr>
              <a:t>10 мл 0,5 % раствора новокаина и 3-4 мл 70 % спирта в область забрюшинного пространства и по ходу правого чревного </a:t>
            </a:r>
            <a:r>
              <a:rPr lang="ru-RU" sz="3000" dirty="0" smtClean="0">
                <a:effectLst/>
              </a:rPr>
              <a:t>нерва; </a:t>
            </a:r>
          </a:p>
          <a:p>
            <a:pPr>
              <a:defRPr/>
            </a:pPr>
            <a:r>
              <a:rPr lang="ru-RU" sz="3000" dirty="0" smtClean="0">
                <a:effectLst/>
              </a:rPr>
              <a:t>Операции </a:t>
            </a:r>
            <a:r>
              <a:rPr lang="ru-RU" sz="3000" dirty="0">
                <a:effectLst/>
              </a:rPr>
              <a:t>на чревных нервах </a:t>
            </a:r>
            <a:r>
              <a:rPr lang="ru-RU" sz="3000" dirty="0" smtClean="0">
                <a:effectLst/>
              </a:rPr>
              <a:t>– резекция </a:t>
            </a:r>
            <a:r>
              <a:rPr lang="ru-RU" sz="3000" dirty="0">
                <a:effectLst/>
              </a:rPr>
              <a:t>или пересечение чревных нервов, двусторонняя </a:t>
            </a:r>
            <a:r>
              <a:rPr lang="ru-RU" sz="3000" dirty="0" err="1">
                <a:effectLst/>
              </a:rPr>
              <a:t>симпатэктомия</a:t>
            </a:r>
            <a:r>
              <a:rPr lang="ru-RU" sz="3000" dirty="0">
                <a:effectLst/>
              </a:rPr>
              <a:t>, удаление узлов солнечного </a:t>
            </a:r>
            <a:r>
              <a:rPr lang="ru-RU" sz="3000" dirty="0" smtClean="0">
                <a:effectLst/>
              </a:rPr>
              <a:t>сплетения.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Классификация холангита</a:t>
            </a:r>
            <a:endParaRPr lang="en-US" sz="28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I</a:t>
            </a:r>
            <a:r>
              <a:rPr lang="ru-RU" sz="2800" b="1" smtClean="0"/>
              <a:t>. по этиологии:</a:t>
            </a:r>
            <a:r>
              <a:rPr lang="ru-RU" sz="2800" smtClean="0"/>
              <a:t>   бактериальные,   гельминтозные,   токсикоаллергические, вирусные, аутоиммунные;</a:t>
            </a:r>
            <a:endParaRPr lang="en-US" sz="28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II</a:t>
            </a:r>
            <a:r>
              <a:rPr lang="ru-RU" sz="2800" b="1" smtClean="0"/>
              <a:t>. по патогенезу: </a:t>
            </a: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а) первичные (первично-склерозирующие, аутоиммунные)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б) вторичные (бактериальные, гельминтозные и т. д.)</a:t>
            </a:r>
            <a:endParaRPr lang="en-US" sz="28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III</a:t>
            </a:r>
            <a:r>
              <a:rPr lang="ru-RU" sz="2800" b="1" smtClean="0"/>
              <a:t>. по течению: </a:t>
            </a: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а) острые          б)  хронические;</a:t>
            </a:r>
            <a:endParaRPr lang="en-US" sz="28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IV</a:t>
            </a:r>
            <a:r>
              <a:rPr lang="ru-RU" sz="2800" b="1" smtClean="0"/>
              <a:t>. по характеру морфологических изменений: </a:t>
            </a: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а) острый холангит: катаральный, флегмонозный, флегмонозно-язвенный, гангренозный;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б) хронический холангит: пролиферативный, фиброзирущий, стенозирующий;</a:t>
            </a: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V</a:t>
            </a:r>
            <a:r>
              <a:rPr lang="ru-RU" sz="2800" b="1" smtClean="0"/>
              <a:t>. по степени распространения воспалительного процесса в желчных    путях: </a:t>
            </a: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а) сегментарный (вне- и внутрипеченочный),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б) распространенный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в)  тотальный;</a:t>
            </a:r>
            <a:endParaRPr lang="en-US" sz="28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VI</a:t>
            </a:r>
            <a:r>
              <a:rPr lang="ru-RU" sz="2800" b="1" smtClean="0"/>
              <a:t>. по характеру имеющихся осложнений: </a:t>
            </a: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а) холангиогеннные абсцессы печени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б) септические осложнения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в) некроз и перфорация гепатикохоледоха;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г) поражение паренхимы печени в виде перихолангиолита, фиброза портальных трактов с формированием вторичного билиарного цирроза печени;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д) острая печеночная недостаточность.</a:t>
            </a:r>
          </a:p>
          <a:p>
            <a:pPr eaLnBrk="1" hangingPunct="1"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smtClean="0"/>
              <a:t>Триада Шарко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Боль в правом подреберье</a:t>
            </a:r>
          </a:p>
          <a:p>
            <a:pPr eaLnBrk="1" hangingPunct="1">
              <a:defRPr/>
            </a:pPr>
            <a:r>
              <a:rPr lang="ru-RU" sz="4800" smtClean="0"/>
              <a:t>Желтуха</a:t>
            </a:r>
          </a:p>
          <a:p>
            <a:pPr eaLnBrk="1" hangingPunct="1">
              <a:defRPr/>
            </a:pPr>
            <a:r>
              <a:rPr lang="ru-RU" sz="4800" smtClean="0"/>
              <a:t>Фебрильная гипертермия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4000" dirty="0">
                <a:effectLst/>
              </a:rPr>
              <a:t>ПХЭС встречается у 5-46 % больных, подвергнувшихся </a:t>
            </a:r>
            <a:r>
              <a:rPr lang="ru-RU" sz="4000" dirty="0" err="1">
                <a:effectLst/>
              </a:rPr>
              <a:t>холецистэктомии</a:t>
            </a:r>
            <a:r>
              <a:rPr lang="ru-RU" sz="4000" dirty="0" smtClean="0">
                <a:effectLst/>
              </a:rPr>
              <a:t>.</a:t>
            </a:r>
            <a:endParaRPr lang="en-US" sz="4000" dirty="0" smtClean="0">
              <a:effectLst/>
            </a:endParaRPr>
          </a:p>
          <a:p>
            <a:pPr marL="0" indent="0">
              <a:buNone/>
            </a:pPr>
            <a:endParaRPr lang="en-US" sz="4000" dirty="0" smtClean="0">
              <a:effectLst/>
            </a:endParaRPr>
          </a:p>
          <a:p>
            <a:r>
              <a:rPr lang="ru-RU" sz="4000" dirty="0">
                <a:effectLst/>
              </a:rPr>
              <a:t>Соотношение болеющих мужчин и женщин составляет 1-5.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520056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Пентада</a:t>
            </a:r>
            <a:r>
              <a:rPr lang="ru-RU" dirty="0" smtClean="0"/>
              <a:t> </a:t>
            </a:r>
            <a:r>
              <a:rPr lang="ru-RU" dirty="0" err="1" smtClean="0"/>
              <a:t>Рейнолдса</a:t>
            </a:r>
            <a:r>
              <a:rPr lang="ru-RU" dirty="0" smtClean="0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Боль в правом подреберье</a:t>
            </a:r>
          </a:p>
          <a:p>
            <a:pPr eaLnBrk="1" hangingPunct="1">
              <a:defRPr/>
            </a:pPr>
            <a:r>
              <a:rPr lang="ru-RU" sz="4800" smtClean="0"/>
              <a:t>Желтуха</a:t>
            </a:r>
          </a:p>
          <a:p>
            <a:pPr eaLnBrk="1" hangingPunct="1">
              <a:defRPr/>
            </a:pPr>
            <a:r>
              <a:rPr lang="ru-RU" sz="4800" smtClean="0"/>
              <a:t>Фебрильная гипертермия</a:t>
            </a:r>
          </a:p>
          <a:p>
            <a:pPr eaLnBrk="1" hangingPunct="1">
              <a:defRPr/>
            </a:pPr>
            <a:r>
              <a:rPr lang="ru-RU" sz="4800" smtClean="0"/>
              <a:t>Гипотензия </a:t>
            </a:r>
          </a:p>
          <a:p>
            <a:pPr eaLnBrk="1" hangingPunct="1">
              <a:defRPr/>
            </a:pPr>
            <a:r>
              <a:rPr lang="ru-RU" sz="4800" smtClean="0"/>
              <a:t>Энцефалопатия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480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У больных с бактериальным холангитом, показана экстренная декомпрессия желчных путей: </a:t>
            </a:r>
          </a:p>
          <a:p>
            <a:pPr eaLnBrk="1" hangingPunct="1">
              <a:defRPr/>
            </a:pPr>
            <a:r>
              <a:rPr lang="ru-RU" smtClean="0"/>
              <a:t>эндоскопическое назобилиарное дренирование через БДС</a:t>
            </a:r>
          </a:p>
          <a:p>
            <a:pPr eaLnBrk="1" hangingPunct="1">
              <a:defRPr/>
            </a:pPr>
            <a:r>
              <a:rPr lang="ru-RU" smtClean="0"/>
              <a:t>эндоскопическая папиллосфинктеротомия в изолированном виде или в сочетании с назобилиарным дренированием </a:t>
            </a:r>
          </a:p>
          <a:p>
            <a:pPr eaLnBrk="1" hangingPunct="1">
              <a:defRPr/>
            </a:pPr>
            <a:r>
              <a:rPr lang="ru-RU" smtClean="0"/>
              <a:t>чрескожная чреспеченочная холангиостомия. </a:t>
            </a:r>
          </a:p>
          <a:p>
            <a:pPr eaLnBrk="1" hangingPunct="1">
              <a:defRPr/>
            </a:pPr>
            <a:r>
              <a:rPr lang="ru-RU" smtClean="0"/>
              <a:t>Альтернативный способ – лапаротомия, холедохотомия, холедохостомия.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Классификация</a:t>
            </a: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I.  </a:t>
            </a:r>
            <a:r>
              <a:rPr lang="ru-RU" sz="2800" b="1" smtClean="0"/>
              <a:t>По происхождению: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1. Воспалительные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а) Первичные</a:t>
            </a:r>
            <a:r>
              <a:rPr lang="ru-RU" sz="2800" i="1" smtClean="0"/>
              <a:t> </a:t>
            </a:r>
            <a:r>
              <a:rPr lang="ru-RU" sz="2800" smtClean="0"/>
              <a:t>стриктуры, в т.ч. Болезнь Дельбе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б) Вторичные</a:t>
            </a:r>
            <a:r>
              <a:rPr lang="ru-RU" sz="2800" i="1" smtClean="0"/>
              <a:t> </a:t>
            </a:r>
            <a:r>
              <a:rPr lang="ru-RU" sz="2800" smtClean="0"/>
              <a:t>воспалительные  стриктуры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2. Травматические</a:t>
            </a:r>
            <a:r>
              <a:rPr lang="ru-RU" sz="2800" i="1" smtClean="0"/>
              <a:t> </a:t>
            </a:r>
            <a:r>
              <a:rPr lang="ru-RU" sz="2800" smtClean="0"/>
              <a:t>рубцовые стриктуры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II</a:t>
            </a:r>
            <a:r>
              <a:rPr lang="ru-RU" sz="2800" b="1" smtClean="0"/>
              <a:t>. По протяженности: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1. ограниченные (до 2 см)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2. протяженные (свыше 2 см)</a:t>
            </a: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III</a:t>
            </a:r>
            <a:r>
              <a:rPr lang="ru-RU" sz="2800" b="1" smtClean="0"/>
              <a:t>. По локализации: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1.высокие (выше места впадения пузырного протока)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mtClean="0"/>
              <a:t>0 уровень – бифуркация и выше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mtClean="0"/>
              <a:t>1 уровень – больше 1 см от бифуркации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mtClean="0"/>
              <a:t>2 уровень  - больше 2 см от бифуркации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2. низкие (расположенные ниже этого уровня)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smtClean="0"/>
              <a:t>IV</a:t>
            </a:r>
            <a:r>
              <a:rPr lang="ru-RU" sz="3100" b="1" smtClean="0"/>
              <a:t>. По проходимости желчных протоков:</a:t>
            </a:r>
            <a:r>
              <a:rPr lang="ru-RU" sz="31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100" smtClean="0"/>
              <a:t>       1. неполная   стриктура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100" smtClean="0"/>
              <a:t>       2. полная стриктура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100" b="1" smtClean="0"/>
              <a:t>V</a:t>
            </a:r>
            <a:r>
              <a:rPr lang="ru-RU" sz="3100" b="1" smtClean="0"/>
              <a:t>. По характеру клинического течения:</a:t>
            </a:r>
            <a:r>
              <a:rPr lang="ru-RU" sz="31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100" smtClean="0"/>
              <a:t>        1. первичные;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100" smtClean="0"/>
              <a:t>        2. рецидивирующие.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505825" cy="50673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/>
              <a:t>Э.И. Гальпериным в 2002 году предложена модифицированная классификация стриктур желчных </a:t>
            </a:r>
            <a:r>
              <a:rPr lang="ru-RU" dirty="0" smtClean="0"/>
              <a:t>протоков:</a:t>
            </a:r>
            <a:endParaRPr lang="ru-RU" dirty="0"/>
          </a:p>
          <a:p>
            <a:pPr>
              <a:defRPr/>
            </a:pPr>
            <a:r>
              <a:rPr lang="ru-RU" dirty="0" smtClean="0"/>
              <a:t>Выделяется </a:t>
            </a:r>
            <a:r>
              <a:rPr lang="ru-RU" dirty="0"/>
              <a:t>шесть типов стриктур: тип стриктуры «+2» — культя измененного ОПП более 2 см; «+1» — культя ОПП 1-2 см; «0» — культя ОПП менее 1 см; «-1» — культи ОПП нет, сохранен верхнезадний свод </a:t>
            </a:r>
            <a:r>
              <a:rPr lang="ru-RU" dirty="0" err="1"/>
              <a:t>конфлюенса</a:t>
            </a:r>
            <a:r>
              <a:rPr lang="ru-RU" dirty="0"/>
              <a:t> ПП; «-2» — зона </a:t>
            </a:r>
            <a:r>
              <a:rPr lang="ru-RU" dirty="0" err="1"/>
              <a:t>конфлюенса</a:t>
            </a:r>
            <a:r>
              <a:rPr lang="ru-RU" dirty="0"/>
              <a:t> ПП разрушена, сохранены культи долевых протоков; «-3» — рубцово-воспалительное </a:t>
            </a:r>
            <a:r>
              <a:rPr lang="ru-RU" dirty="0" smtClean="0"/>
              <a:t>поражение сегментарных протоков.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4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8353425" cy="6348413"/>
          </a:xfrm>
        </p:spPr>
      </p:pic>
    </p:spTree>
    <p:extLst>
      <p:ext uri="{BB962C8B-B14F-4D97-AF65-F5344CB8AC3E}">
        <p14:creationId xmlns:p14="http://schemas.microsoft.com/office/powerpoint/2010/main" val="12889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/>
              <a:t>Клиническая   картина</a:t>
            </a: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В раннем послеоперационном периоде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1. стойкий наружный желчный свищ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2. механическая желтуха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3.  холангит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В поздние сроки операционного наблюдения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1. чувство тяжести, распирания в правом подреберье, что связано с билиарной гипертензией в желчных протоках.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2. преходящая  обтурационная желтуха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3. холангит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608512" cy="6659301"/>
          </a:xfrm>
        </p:spPr>
      </p:pic>
    </p:spTree>
    <p:extLst>
      <p:ext uri="{BB962C8B-B14F-4D97-AF65-F5344CB8AC3E}">
        <p14:creationId xmlns:p14="http://schemas.microsoft.com/office/powerpoint/2010/main" val="22593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06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0"/>
            <a:ext cx="66960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71683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5589588"/>
            <a:ext cx="8147050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>
                <a:effectLst/>
              </a:rPr>
              <a:t>ЭРХПГ. Рубцовая стриктура холедоха.</a:t>
            </a:r>
          </a:p>
        </p:txBody>
      </p:sp>
      <p:pic>
        <p:nvPicPr>
          <p:cNvPr id="71684" name="Picture 11" descr="Ру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4391025" cy="4824412"/>
          </a:xfrm>
        </p:spPr>
      </p:pic>
      <p:pic>
        <p:nvPicPr>
          <p:cNvPr id="71685" name="Picture 12" descr="Руб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04813"/>
            <a:ext cx="3854450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84359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 smtClean="0">
                <a:effectLst/>
              </a:rPr>
              <a:t>Причины неудовлетворительных результатов после холецистэктомии (Гальперин Э.И., 1988) 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effectLst/>
              </a:rPr>
              <a:t>1) диагностические ошибки, допущенные в дооперационном периоде и (или) во время операции;</a:t>
            </a:r>
          </a:p>
          <a:p>
            <a:r>
              <a:rPr lang="ru-RU" altLang="ru-RU" smtClean="0">
                <a:effectLst/>
              </a:rPr>
              <a:t>2) тактические ошибки, допущенные при проведении операции;</a:t>
            </a:r>
          </a:p>
          <a:p>
            <a:r>
              <a:rPr lang="ru-RU" altLang="ru-RU" smtClean="0">
                <a:effectLst/>
              </a:rPr>
              <a:t>3) технические погрешности при проведении операции.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029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I</a:t>
            </a:r>
            <a:r>
              <a:rPr lang="ru-RU" sz="2800" b="1" smtClean="0"/>
              <a:t>. Восстановительные операции (восстановление проходимости протоков)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1. Эндобилиарные вмешательства под УЗИ или </a:t>
            </a:r>
            <a:r>
              <a:rPr lang="en-US" sz="2800" smtClean="0"/>
              <a:t>R </a:t>
            </a:r>
            <a:r>
              <a:rPr lang="ru-RU" sz="2800" smtClean="0"/>
              <a:t>– контролем (бужирование, баллонная дилатация,  стентирование протоков).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2. Пластика стриктуры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3. Иссечение стриктуры с наложением      анастомоза.</a:t>
            </a: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II</a:t>
            </a:r>
            <a:r>
              <a:rPr lang="ru-RU" sz="2800" b="1" smtClean="0"/>
              <a:t>. Реконструктивные операции (наложение билиодигестивных анастомозов)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1.  Анастомозы внепеченочных желчных протоков: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а) с двенадцатиперстной кишкой (ХДА)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б) с тощей кишкой (гепатико-, холедохоеюноанастомозы по Ру или по Брауну).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2. Анастомозы внутрипеченочных желчных протоков с сегментом тощей кишки, выключенной по Ру или желудком при высоких стриктурах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7373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13325"/>
            <a:ext cx="82296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 smtClean="0">
                <a:effectLst/>
                <a:latin typeface="Arial" charset="0"/>
              </a:rPr>
              <a:t>    Эндопротезирование желчных протоков при рубцовой стриктуре пластиковым стентом.</a:t>
            </a:r>
          </a:p>
        </p:txBody>
      </p:sp>
      <p:pic>
        <p:nvPicPr>
          <p:cNvPr id="73732" name="Picture 11" descr="эндопротезиро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60350"/>
            <a:ext cx="7489825" cy="450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88" y="115888"/>
            <a:ext cx="8448675" cy="4905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err="1" smtClean="0">
                <a:effectLst/>
              </a:rPr>
              <a:t>Стентирование</a:t>
            </a:r>
            <a:endParaRPr lang="ru-RU" sz="3600" b="1" dirty="0"/>
          </a:p>
        </p:txBody>
      </p:sp>
      <p:pic>
        <p:nvPicPr>
          <p:cNvPr id="90115" name="Объект 3" descr="http://www.snk.gsurgery.ru/images/mc_nitinella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438" y="1557338"/>
            <a:ext cx="3179762" cy="2592387"/>
          </a:xfrm>
        </p:spPr>
      </p:pic>
      <p:pic>
        <p:nvPicPr>
          <p:cNvPr id="90116" name="Рисунок 4" descr="http://www.snk.gsurgery.ru/images/mc_omnifl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628775"/>
            <a:ext cx="3400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1" name="Рисунок 5" descr="http://www.snk.gsurgery.ru/images/mc_stent1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5" y="4365625"/>
            <a:ext cx="724458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Прямоугольник 6"/>
          <p:cNvSpPr>
            <a:spLocks noChangeArrowheads="1"/>
          </p:cNvSpPr>
          <p:nvPr/>
        </p:nvSpPr>
        <p:spPr bwMode="auto">
          <a:xfrm>
            <a:off x="179388" y="836613"/>
            <a:ext cx="885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Arial" charset="0"/>
              </a:rPr>
              <a:t>Билиарные стенты: металлические и пластиковые</a:t>
            </a:r>
          </a:p>
        </p:txBody>
      </p:sp>
    </p:spTree>
    <p:extLst>
      <p:ext uri="{BB962C8B-B14F-4D97-AF65-F5344CB8AC3E}">
        <p14:creationId xmlns:p14="http://schemas.microsoft.com/office/powerpoint/2010/main" val="7772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effectLst/>
              </a:rPr>
              <a:t>Схема эндоскопической установки </a:t>
            </a:r>
            <a:r>
              <a:rPr lang="ru-RU" sz="3600" b="1" dirty="0" err="1">
                <a:effectLst/>
              </a:rPr>
              <a:t>стента</a:t>
            </a:r>
            <a:r>
              <a:rPr lang="ru-RU" sz="3600" b="1" dirty="0">
                <a:effectLst/>
              </a:rPr>
              <a:t/>
            </a:r>
            <a:br>
              <a:rPr lang="ru-RU" sz="3600" b="1" dirty="0">
                <a:effectLst/>
              </a:rPr>
            </a:br>
            <a:endParaRPr lang="ru-RU" sz="3600" b="1" dirty="0"/>
          </a:p>
        </p:txBody>
      </p:sp>
      <p:pic>
        <p:nvPicPr>
          <p:cNvPr id="91139" name="Объект 3" descr="http://www.snk.gsurgery.ru/images/mc_192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01725"/>
            <a:ext cx="7343775" cy="5495925"/>
          </a:xfrm>
        </p:spPr>
      </p:pic>
    </p:spTree>
    <p:extLst>
      <p:ext uri="{BB962C8B-B14F-4D97-AF65-F5344CB8AC3E}">
        <p14:creationId xmlns:p14="http://schemas.microsoft.com/office/powerpoint/2010/main" val="42585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445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effectLst/>
              </a:rPr>
              <a:t>Схема эндоскопической установки </a:t>
            </a:r>
            <a:r>
              <a:rPr lang="ru-RU" sz="3200" b="1" dirty="0" err="1">
                <a:effectLst/>
              </a:rPr>
              <a:t>стента</a:t>
            </a:r>
            <a:endParaRPr lang="ru-RU" sz="3200" b="1" dirty="0"/>
          </a:p>
        </p:txBody>
      </p:sp>
      <p:pic>
        <p:nvPicPr>
          <p:cNvPr id="92163" name="Объект 3" descr="http://www.snk.gsurgery.ru/images/mc_192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7740650" cy="5329237"/>
          </a:xfrm>
        </p:spPr>
      </p:pic>
    </p:spTree>
    <p:extLst>
      <p:ext uri="{BB962C8B-B14F-4D97-AF65-F5344CB8AC3E}">
        <p14:creationId xmlns:p14="http://schemas.microsoft.com/office/powerpoint/2010/main" val="33005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778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sz="3200" dirty="0"/>
              <a:t>Пластиковый и металлический </a:t>
            </a:r>
            <a:r>
              <a:rPr lang="ru-RU" sz="3200" dirty="0" err="1"/>
              <a:t>стенты</a:t>
            </a:r>
            <a:r>
              <a:rPr lang="ru-RU" sz="3200" dirty="0"/>
              <a:t>. Эндоскопическая картина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3187" name="Рисунок 3" descr="http://www.snk.gsurgery.ru/images/mc_du_am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300"/>
            <a:ext cx="44799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Рисунок 4" descr="http://www.snk.gsurgery.ru/images/mc_du_am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3300"/>
            <a:ext cx="4572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0"/>
            <a:ext cx="777716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57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71378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68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0"/>
            <a:ext cx="554513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78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0"/>
            <a:ext cx="62642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18487" cy="57927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3600" dirty="0">
                <a:effectLst/>
              </a:rPr>
              <a:t>Наиболее распространен­ные тактические ошибки при проведении первичных операций на желчных путях</a:t>
            </a:r>
            <a:r>
              <a:rPr lang="ru-RU" sz="3600" dirty="0" smtClean="0">
                <a:effectLst/>
              </a:rPr>
              <a:t>:</a:t>
            </a:r>
            <a:endParaRPr lang="en-US" sz="3600" dirty="0" smtClean="0"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3600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dirty="0">
                <a:effectLst/>
              </a:rPr>
              <a:t>1. Удаление желчного пузыря без учета состояния желчевыделительной системы.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dirty="0" smtClean="0">
                <a:effectLst/>
              </a:rPr>
              <a:t>2</a:t>
            </a:r>
            <a:r>
              <a:rPr lang="ru-RU" sz="3600" dirty="0">
                <a:effectLst/>
              </a:rPr>
              <a:t>. Наложение  глухого  шва </a:t>
            </a:r>
            <a:r>
              <a:rPr lang="ru-RU" sz="3600" dirty="0" err="1">
                <a:effectLst/>
              </a:rPr>
              <a:t>гепатикохоледоха</a:t>
            </a:r>
            <a:r>
              <a:rPr lang="ru-RU" sz="3600" dirty="0">
                <a:effectLst/>
              </a:rPr>
              <a:t> при травме его стенки или </a:t>
            </a:r>
            <a:r>
              <a:rPr lang="ru-RU" sz="3600" dirty="0" err="1">
                <a:effectLst/>
              </a:rPr>
              <a:t>травматичном</a:t>
            </a:r>
            <a:r>
              <a:rPr lang="ru-RU" sz="3600" dirty="0">
                <a:effectLst/>
              </a:rPr>
              <a:t> удалении камня.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88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0"/>
            <a:ext cx="662463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98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554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08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4813"/>
            <a:ext cx="9324975" cy="6119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Длинная культя пузырного протока</a:t>
            </a:r>
          </a:p>
          <a:p>
            <a:pPr eaLnBrk="1" hangingPunct="1">
              <a:defRPr/>
            </a:pPr>
            <a:r>
              <a:rPr lang="ru-RU" sz="4000" smtClean="0"/>
              <a:t>Неполное удаление пузырного протока</a:t>
            </a:r>
          </a:p>
          <a:p>
            <a:pPr eaLnBrk="1" hangingPunct="1">
              <a:defRPr/>
            </a:pPr>
            <a:r>
              <a:rPr lang="ru-RU" sz="4000" smtClean="0"/>
              <a:t>Билиарная гипертензия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Инородные тела желчных протоков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оставленные  в желчных  протоках во  время  операции</a:t>
            </a:r>
            <a:br>
              <a:rPr lang="ru-RU" smtClean="0"/>
            </a:br>
            <a:r>
              <a:rPr lang="ru-RU" smtClean="0"/>
              <a:t>(скрытые, погружные дренажи, марлевые шарики и т. д.);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образующиеся в желчных протоках на лигатурах в результате отложения на них желчных солей и пигментов;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проникшие в желчные протоки через билиодигестивные</a:t>
            </a:r>
            <a:br>
              <a:rPr lang="ru-RU" smtClean="0"/>
            </a:br>
            <a:r>
              <a:rPr lang="ru-RU" smtClean="0"/>
              <a:t>соустья.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Классификация</a:t>
            </a:r>
            <a:endParaRPr lang="en-US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I</a:t>
            </a:r>
            <a:r>
              <a:rPr lang="ru-RU" smtClean="0"/>
              <a:t>. Наружные свищи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1. По происхождению: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а) Травматические – травма протоков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б) Операционные – наложенные с лечебной целью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в) В результате послеоперационных осложнений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2. По форме сообщения с внешней средой: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 а) губовидные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 б)  трубчатые (90 %)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3. По степени оттока желчи во внешнюю среду: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 а) полные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 б) неполные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4.  По характеру клинического течения: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нестойкие (рецидивирующие) и стойкие;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осложненные (гемобилия и т. д.) и неосложненные;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5. По соединению со смежными органами: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а)простые (сообщаются только с желчными путями)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б)комбинированные (сочетаются со свищами других органов)</a:t>
            </a: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II</a:t>
            </a:r>
            <a:r>
              <a:rPr lang="ru-RU" smtClean="0"/>
              <a:t>. Внутренние свищи</a:t>
            </a:r>
          </a:p>
          <a:p>
            <a:pPr eaLnBrk="1" hangingPunct="1"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>
              <a:effectLst/>
            </a:endParaRP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84763"/>
            <a:ext cx="8229600" cy="1512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 smtClean="0">
                <a:effectLst/>
                <a:latin typeface="Arial" charset="0"/>
              </a:rPr>
              <a:t>   УЗИ. Киста холедоха. </a:t>
            </a:r>
          </a:p>
          <a:p>
            <a:pPr>
              <a:buFont typeface="Wingdings" pitchFamily="2" charset="2"/>
              <a:buNone/>
            </a:pPr>
            <a:r>
              <a:rPr lang="ru-RU" altLang="ru-RU" sz="2800" smtClean="0">
                <a:effectLst/>
                <a:latin typeface="Arial" charset="0"/>
              </a:rPr>
              <a:t>1) Киста холедоха; 2) воротная вена; 3) нижняя полая вена; 4)  правая почка.</a:t>
            </a:r>
          </a:p>
        </p:txBody>
      </p:sp>
      <p:pic>
        <p:nvPicPr>
          <p:cNvPr id="86020" name="Picture 7" descr="киста холедох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90513"/>
            <a:ext cx="676910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1738</TotalTime>
  <Words>1926</Words>
  <Application>Microsoft Office PowerPoint</Application>
  <PresentationFormat>Экран (4:3)</PresentationFormat>
  <Paragraphs>334</Paragraphs>
  <Slides>97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97</vt:i4>
      </vt:variant>
    </vt:vector>
  </HeadingPairs>
  <TitlesOfParts>
    <vt:vector size="105" baseType="lpstr">
      <vt:lpstr>Arial</vt:lpstr>
      <vt:lpstr>Arial Black</vt:lpstr>
      <vt:lpstr>Calibri</vt:lpstr>
      <vt:lpstr>Garamond</vt:lpstr>
      <vt:lpstr>Lucida Console</vt:lpstr>
      <vt:lpstr>Wingdings</vt:lpstr>
      <vt:lpstr>Течение</vt:lpstr>
      <vt:lpstr>Трава</vt:lpstr>
      <vt:lpstr>ПОСТХОЛЕЦИСТЭКТОМИЧЕСКИЙ   СИНДРОМ       Доцент Д.В.Волков</vt:lpstr>
      <vt:lpstr>Желчный пузырь и желчные протоки</vt:lpstr>
      <vt:lpstr>Презентация PowerPoint</vt:lpstr>
      <vt:lpstr>Варианты соединения общего желчного протока с протоком поджелудочной железы</vt:lpstr>
      <vt:lpstr>Презентация PowerPoint</vt:lpstr>
      <vt:lpstr>Презентация PowerPoint</vt:lpstr>
      <vt:lpstr>Презентация PowerPoint</vt:lpstr>
      <vt:lpstr>Причины неудовлетворительных результатов после холецистэктомии (Гальперин Э.И., 1988) :</vt:lpstr>
      <vt:lpstr>Презентация PowerPoint</vt:lpstr>
      <vt:lpstr>технические погрешности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Показания к операционной холангиографии и ревизии протоков: </vt:lpstr>
      <vt:lpstr>Презентация PowerPoint</vt:lpstr>
      <vt:lpstr>ДИАГНОСТИКА ПХЭС </vt:lpstr>
      <vt:lpstr>Презентация PowerPoint</vt:lpstr>
      <vt:lpstr>УЗИ. Холедохолитиаз  1) холедох, 2) воротная вена, 3) камень.</vt:lpstr>
      <vt:lpstr>Презентация PowerPoint</vt:lpstr>
      <vt:lpstr>Магнитно-резонансная холангиопанкреатография (МРХПГ) </vt:lpstr>
      <vt:lpstr>Esophagogastroduodenoscopy (EGD) </vt:lpstr>
      <vt:lpstr>ЭРХПГ</vt:lpstr>
      <vt:lpstr>Презентация PowerPoint</vt:lpstr>
      <vt:lpstr>ЭРХПГ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ХОЛЕДОХОСКОПИЯ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По механизму появления в желчных путях различают: </vt:lpstr>
      <vt:lpstr>Презентация PowerPoint</vt:lpstr>
      <vt:lpstr>Причины рецидивного холедохолитиаза: </vt:lpstr>
      <vt:lpstr>Клиника холедохолитиаза</vt:lpstr>
      <vt:lpstr>УЗИ. Холедохолитиаз  1) холедох, 2) воротная вена, 3) камень.</vt:lpstr>
      <vt:lpstr>Презентация PowerPoint</vt:lpstr>
      <vt:lpstr>Презентация PowerPoint</vt:lpstr>
      <vt:lpstr>Лечение холангиолитиаза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Стеноз БДС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Недостаточность БДС</vt:lpstr>
      <vt:lpstr>Варианты хирургического лечения недостаточности БДС</vt:lpstr>
      <vt:lpstr>Презентация PowerPoint</vt:lpstr>
      <vt:lpstr>Презентация PowerPoint</vt:lpstr>
      <vt:lpstr>Триада Шарко</vt:lpstr>
      <vt:lpstr>Пентада Рейнолдса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Стентирование</vt:lpstr>
      <vt:lpstr>Схема эндоскопической установки стента </vt:lpstr>
      <vt:lpstr>Схема эндоскопической установки стента</vt:lpstr>
      <vt:lpstr>Пластиковый и металлический стенты. Эндоскопическая картина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Инородные тела желчных протоков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Хацкер</dc:creator>
  <cp:lastModifiedBy>Волков Дмитрий</cp:lastModifiedBy>
  <cp:revision>135</cp:revision>
  <dcterms:created xsi:type="dcterms:W3CDTF">2006-03-20T08:28:28Z</dcterms:created>
  <dcterms:modified xsi:type="dcterms:W3CDTF">2019-01-24T18:01:03Z</dcterms:modified>
</cp:coreProperties>
</file>